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sldIdLst>
    <p:sldId id="256" r:id="rId2"/>
    <p:sldId id="257" r:id="rId3"/>
    <p:sldId id="327" r:id="rId4"/>
    <p:sldId id="258" r:id="rId5"/>
    <p:sldId id="259" r:id="rId6"/>
    <p:sldId id="328" r:id="rId7"/>
    <p:sldId id="260" r:id="rId8"/>
    <p:sldId id="261" r:id="rId9"/>
    <p:sldId id="329" r:id="rId10"/>
    <p:sldId id="262" r:id="rId11"/>
    <p:sldId id="263" r:id="rId12"/>
    <p:sldId id="264" r:id="rId13"/>
    <p:sldId id="330" r:id="rId14"/>
    <p:sldId id="265" r:id="rId15"/>
    <p:sldId id="266" r:id="rId16"/>
    <p:sldId id="331" r:id="rId17"/>
    <p:sldId id="267" r:id="rId18"/>
    <p:sldId id="268" r:id="rId19"/>
    <p:sldId id="332" r:id="rId20"/>
    <p:sldId id="269" r:id="rId21"/>
    <p:sldId id="270" r:id="rId22"/>
    <p:sldId id="333" r:id="rId23"/>
    <p:sldId id="271" r:id="rId24"/>
    <p:sldId id="272" r:id="rId25"/>
    <p:sldId id="273" r:id="rId26"/>
    <p:sldId id="274" r:id="rId27"/>
    <p:sldId id="334" r:id="rId28"/>
    <p:sldId id="275" r:id="rId29"/>
    <p:sldId id="276" r:id="rId30"/>
    <p:sldId id="277" r:id="rId31"/>
    <p:sldId id="335" r:id="rId32"/>
    <p:sldId id="278" r:id="rId33"/>
    <p:sldId id="279" r:id="rId34"/>
    <p:sldId id="336" r:id="rId35"/>
    <p:sldId id="280" r:id="rId36"/>
    <p:sldId id="281" r:id="rId37"/>
    <p:sldId id="282" r:id="rId38"/>
    <p:sldId id="337" r:id="rId39"/>
    <p:sldId id="283" r:id="rId40"/>
    <p:sldId id="284" r:id="rId41"/>
    <p:sldId id="285" r:id="rId42"/>
    <p:sldId id="338" r:id="rId43"/>
    <p:sldId id="286" r:id="rId44"/>
    <p:sldId id="287" r:id="rId45"/>
    <p:sldId id="288" r:id="rId46"/>
    <p:sldId id="339" r:id="rId47"/>
    <p:sldId id="289" r:id="rId48"/>
    <p:sldId id="290" r:id="rId49"/>
    <p:sldId id="291" r:id="rId50"/>
    <p:sldId id="340" r:id="rId51"/>
    <p:sldId id="292" r:id="rId52"/>
    <p:sldId id="293" r:id="rId53"/>
    <p:sldId id="294" r:id="rId54"/>
    <p:sldId id="341" r:id="rId55"/>
    <p:sldId id="295" r:id="rId56"/>
    <p:sldId id="297" r:id="rId57"/>
    <p:sldId id="342" r:id="rId58"/>
    <p:sldId id="298" r:id="rId59"/>
    <p:sldId id="299" r:id="rId60"/>
    <p:sldId id="343" r:id="rId61"/>
    <p:sldId id="300" r:id="rId62"/>
    <p:sldId id="301" r:id="rId63"/>
    <p:sldId id="344" r:id="rId64"/>
    <p:sldId id="302" r:id="rId65"/>
    <p:sldId id="304" r:id="rId66"/>
    <p:sldId id="345" r:id="rId67"/>
    <p:sldId id="305" r:id="rId68"/>
    <p:sldId id="306" r:id="rId69"/>
    <p:sldId id="346" r:id="rId70"/>
    <p:sldId id="307" r:id="rId71"/>
    <p:sldId id="308" r:id="rId72"/>
    <p:sldId id="309" r:id="rId73"/>
    <p:sldId id="310" r:id="rId7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364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591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fdf469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环境保护的法律法规体系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cc55c6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环境保护的政策体系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ee75771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环境保护政策、措施与国家安全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BD.8_1#5d27b43b7?pid=cc67e99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为保护我国的生物多样性而加入的国际环境公约是(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_1#5d27b43b7.bracket?pid=cc67e9977&amp;color=0,0,0&amp;vpa=3&amp;vtp=1"/>
          <p:cNvSpPr/>
          <p:nvPr/>
        </p:nvSpPr>
        <p:spPr>
          <a:xfrm>
            <a:off x="670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_2#5d27b43b7?pid=cc67e9977&amp;color=0,0,0&amp;vtp=1&amp;bbb=1&amp;hb=1"/>
          <p:cNvSpPr/>
          <p:nvPr/>
        </p:nvSpPr>
        <p:spPr>
          <a:xfrm>
            <a:off x="722376" y="1436497"/>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①《联合国气候变化框架公约》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②《国际植物新品种保护公约》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a:solidFill>
                  <a:srgbClr val="000000"/>
                </a:solidFill>
                <a:latin typeface="微软雅黑" pitchFamily="34" charset="0"/>
                <a:ea typeface="微软雅黑" pitchFamily="34" charset="-122"/>
                <a:cs typeface="微软雅黑" pitchFamily="34" charset="-120"/>
              </a:rPr>
              <a:t>《国际遗传工程和生物技术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中心章程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④《京都议定书》</a:t>
            </a:r>
            <a:endParaRPr lang="en-US" altLang="zh-CN" sz="2000" dirty="0"/>
          </a:p>
        </p:txBody>
      </p:sp>
      <p:sp>
        <p:nvSpPr>
          <p:cNvPr id="5" name="QC_6_BD.8_3#5d27b43b7.choices?pid=cc67e9977&amp;color=0,0,0&amp;vtp=1&amp;bbb=1"/>
          <p:cNvSpPr/>
          <p:nvPr/>
        </p:nvSpPr>
        <p:spPr>
          <a:xfrm>
            <a:off x="722376" y="23389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0_1#5d27b43b7?vop=1&amp;pid=cc67e997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本题考查材料分析能力。为保护我国的生物多样性而加入的国际环境公约是</a:t>
            </a:r>
            <a:r>
              <a:rPr lang="en-US" altLang="zh-CN" sz="2000" b="0" i="0">
                <a:solidFill>
                  <a:srgbClr val="000000"/>
                </a:solidFill>
                <a:latin typeface="微软雅黑" pitchFamily="34" charset="0"/>
                <a:ea typeface="微软雅黑" pitchFamily="34" charset="-122"/>
                <a:cs typeface="微软雅黑" pitchFamily="34" charset="-120"/>
              </a:rPr>
              <a:t>《国际植物新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品种保护公约</a:t>
            </a:r>
            <a:r>
              <a:rPr lang="en-US" altLang="zh-CN" sz="2000" b="0" i="0" dirty="0">
                <a:solidFill>
                  <a:srgbClr val="000000"/>
                </a:solidFill>
                <a:latin typeface="微软雅黑" pitchFamily="34" charset="0"/>
                <a:ea typeface="微软雅黑" pitchFamily="34" charset="-122"/>
                <a:cs typeface="微软雅黑" pitchFamily="34" charset="-120"/>
              </a:rPr>
              <a:t>》和《国际遗传工程和生物技术中心章程》，《联合国气候变化框架公约》和</a:t>
            </a:r>
            <a:r>
              <a:rPr lang="en-US" altLang="zh-CN" sz="2000" b="0" i="0">
                <a:solidFill>
                  <a:srgbClr val="000000"/>
                </a:solidFill>
                <a:latin typeface="微软雅黑" pitchFamily="34" charset="0"/>
                <a:ea typeface="微软雅黑" pitchFamily="34" charset="-122"/>
                <a:cs typeface="微软雅黑" pitchFamily="34" charset="-120"/>
              </a:rPr>
              <a:t>《京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都议定书</a:t>
            </a:r>
            <a:r>
              <a:rPr lang="en-US" altLang="zh-CN" sz="2000" b="0" i="0" dirty="0">
                <a:solidFill>
                  <a:srgbClr val="000000"/>
                </a:solidFill>
                <a:latin typeface="微软雅黑" pitchFamily="34" charset="0"/>
                <a:ea typeface="微软雅黑" pitchFamily="34" charset="-122"/>
                <a:cs typeface="微软雅黑" pitchFamily="34" charset="-120"/>
              </a:rPr>
              <a:t>》是为了减缓全球变暖的公约。②③正确，①④错误。故选D。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0_2#5d27b43b7?vop=1&amp;pid=cc67e9977&amp;color=0,0,0&amp;mp=1&amp;vtp=1&amp;bt=1&amp;bb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中国生物多样性保护行动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1）签署《生物多样性公约》，成为最早的缔约国之一；</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2）成立“中国履行《生物多样性公约》工作协调组”，制定了《生物多样性保护行动计划》。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8347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5_BD.11_1#b1196824f?pid=0cc55c66c&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[江苏镇江2025高二月考]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据某报消息</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市冯某用</a:t>
            </a:r>
            <a:r>
              <a:rPr lang="en-US" altLang="zh-CN" sz="2000" b="0" i="0" dirty="0">
                <a:solidFill>
                  <a:srgbClr val="000000"/>
                </a:solidFill>
                <a:latin typeface="Times New Roman" pitchFamily="34" charset="0"/>
                <a:ea typeface="KaiTi" pitchFamily="34" charset="-122"/>
                <a:cs typeface="Times New Roman" pitchFamily="34" charset="-120"/>
              </a:rPr>
              <a:t>22</a:t>
            </a:r>
            <a:r>
              <a:rPr lang="en-US" altLang="zh-CN" sz="2000" b="0" i="0" dirty="0">
                <a:solidFill>
                  <a:srgbClr val="000000"/>
                </a:solidFill>
                <a:latin typeface="微软雅黑" pitchFamily="34" charset="0"/>
                <a:ea typeface="楷体" pitchFamily="34" charset="-122"/>
                <a:cs typeface="微软雅黑" pitchFamily="34" charset="-120"/>
              </a:rPr>
              <a:t>万元兑下一间制作牌匾的美术社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可是刚营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业不久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环保局工作人员就来了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对冯某说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依据</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市城市居民居住环境保护条例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的规定要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对其罚款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并要求他对美术社进行整治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避免噪声扰民</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12_1#2e7c36475?pid=b1196824f&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4.在我国法规体系中，《A市城市居民居住环境保护条例》</a:t>
            </a:r>
            <a:r>
              <a:rPr lang="en-US" altLang="zh-CN" sz="2000" b="0" i="0">
                <a:solidFill>
                  <a:srgbClr val="000000"/>
                </a:solidFill>
                <a:latin typeface="微软雅黑" pitchFamily="34" charset="0"/>
                <a:ea typeface="微软雅黑" pitchFamily="34" charset="-122"/>
                <a:cs typeface="微软雅黑" pitchFamily="34" charset="-120"/>
              </a:rPr>
              <a:t>属于(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3_1#2e7c36475.bracket?pid=b1196824f&amp;color=0,0,0&amp;vpa=4&amp;vtp=1"/>
          <p:cNvSpPr/>
          <p:nvPr/>
        </p:nvSpPr>
        <p:spPr>
          <a:xfrm>
            <a:off x="7916926" y="23264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12_2#2e7c36475?pid=b1196824f&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356957" algn="l"/>
              </a:tabLst>
            </a:pPr>
            <a:r>
              <a:rPr lang="en-US" altLang="zh-CN" sz="2000" b="0" i="0">
                <a:solidFill>
                  <a:srgbClr val="000000"/>
                </a:solidFill>
                <a:latin typeface="微软雅黑" pitchFamily="34" charset="0"/>
                <a:ea typeface="微软雅黑" pitchFamily="34" charset="-122"/>
                <a:cs typeface="微软雅黑" pitchFamily="34" charset="-120"/>
              </a:rPr>
              <a:t>①环境保护基本法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②环境保护单行法律</a:t>
            </a:r>
            <a:endParaRPr lang="en-US" altLang="zh-CN" sz="2000" dirty="0"/>
          </a:p>
          <a:p>
            <a:pPr latinLnBrk="1">
              <a:lnSpc>
                <a:spcPts val="3400"/>
              </a:lnSpc>
              <a:tabLst>
                <a:tab pos="5356957" algn="l"/>
              </a:tabLst>
            </a:pPr>
            <a:r>
              <a:rPr lang="en-US" altLang="zh-CN" sz="2000" b="0" i="0">
                <a:solidFill>
                  <a:srgbClr val="000000"/>
                </a:solidFill>
                <a:latin typeface="微软雅黑" pitchFamily="34" charset="0"/>
                <a:ea typeface="微软雅黑" pitchFamily="34" charset="-122"/>
                <a:cs typeface="微软雅黑" pitchFamily="34" charset="-120"/>
              </a:rPr>
              <a:t>③环境保护行政法规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④地方性环境保护法规</a:t>
            </a:r>
            <a:endParaRPr lang="en-US" altLang="zh-CN" sz="2000" dirty="0"/>
          </a:p>
        </p:txBody>
      </p:sp>
      <p:sp>
        <p:nvSpPr>
          <p:cNvPr id="6" name="QC_6_BD.12_3#2e7c36475.choices?pid=b1196824f&amp;color=0,0,0&amp;vtp=1&amp;bbb=1"/>
          <p:cNvSpPr/>
          <p:nvPr/>
        </p:nvSpPr>
        <p:spPr>
          <a:xfrm>
            <a:off x="722376" y="369170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4_1#2e7c36475?vop=1&amp;pid=b1196824f&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本题考查环境保护法规分类。该条例是针对“居民居住环境”的，</a:t>
            </a:r>
            <a:r>
              <a:rPr lang="en-US" altLang="zh-CN" sz="2000" b="0" i="0">
                <a:solidFill>
                  <a:srgbClr val="000000"/>
                </a:solidFill>
                <a:latin typeface="微软雅黑" pitchFamily="34" charset="0"/>
                <a:ea typeface="微软雅黑" pitchFamily="34" charset="-122"/>
                <a:cs typeface="微软雅黑" pitchFamily="34" charset="-120"/>
              </a:rPr>
              <a:t>属于环境保护单行法，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不是环境保护基本法</a:t>
            </a:r>
            <a:r>
              <a:rPr lang="en-US" altLang="zh-CN" sz="2000" b="0" i="0" dirty="0">
                <a:solidFill>
                  <a:srgbClr val="000000"/>
                </a:solidFill>
                <a:latin typeface="微软雅黑" pitchFamily="34" charset="0"/>
                <a:ea typeface="微软雅黑" pitchFamily="34" charset="-122"/>
                <a:cs typeface="微软雅黑" pitchFamily="34" charset="-120"/>
              </a:rPr>
              <a:t>；该条例是A市政府制定并颁布的，属于地方性环境保护法规</a:t>
            </a:r>
            <a:r>
              <a:rPr lang="en-US" altLang="zh-CN" sz="2000" b="0" i="0">
                <a:solidFill>
                  <a:srgbClr val="000000"/>
                </a:solidFill>
                <a:latin typeface="微软雅黑" pitchFamily="34" charset="0"/>
                <a:ea typeface="微软雅黑" pitchFamily="34" charset="-122"/>
                <a:cs typeface="微软雅黑" pitchFamily="34" charset="-120"/>
              </a:rPr>
              <a:t>，不是环境保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护行政法规</a:t>
            </a:r>
            <a:r>
              <a:rPr lang="en-US" altLang="zh-CN" sz="2000" b="0" i="0" dirty="0">
                <a:solidFill>
                  <a:srgbClr val="000000"/>
                </a:solidFill>
                <a:latin typeface="微软雅黑" pitchFamily="34" charset="0"/>
                <a:ea typeface="微软雅黑" pitchFamily="34" charset="-122"/>
                <a:cs typeface="微软雅黑" pitchFamily="34" charset="-120"/>
              </a:rPr>
              <a:t>。②④正确，①③错误。C正确。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0978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5_1#af69ed7d5?pid=b1196824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5.在民事责任上，“避免噪声扰民”</a:t>
            </a: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6_1#af69ed7d5.bracket?pid=b1196824f&amp;color=0,0,0&amp;vpa=5&amp;vtp=1"/>
          <p:cNvSpPr/>
          <p:nvPr/>
        </p:nvSpPr>
        <p:spPr>
          <a:xfrm>
            <a:off x="519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5_2#af69ed7d5.choices?pid=b1196824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.赔偿损失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B.排除危害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C.强制执行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.分析抽样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7_1#af69ed7d5?vop=1&amp;pid=b1196824f&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本题考查民事责任。“避免”是关键词，是为了避免噪声污染，在民事责任上属于</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危害</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0387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820e8b61.fixed?pid=ee75771ed&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f820e8b61.fixed?pid=ee75771e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环境保护政策、措施与国家安全</a:t>
            </a:r>
            <a:endParaRPr lang="en-US" altLang="zh-CN" sz="4400" dirty="0"/>
          </a:p>
        </p:txBody>
      </p:sp>
      <p:pic>
        <p:nvPicPr>
          <p:cNvPr id="4" name="C_3#f820e8b61.fixed?pid=ee75771e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820e8b61.fixed?pid=ee75771ed&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8_1#2d2685a59?pid=b1196824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6.在我国环境管理政策体系中，“要求他对美术社进行整治”</a:t>
            </a:r>
            <a:r>
              <a:rPr lang="en-US" altLang="zh-CN" sz="2000" b="0" i="0">
                <a:solidFill>
                  <a:srgbClr val="000000"/>
                </a:solidFill>
                <a:latin typeface="微软雅黑" pitchFamily="34" charset="0"/>
                <a:ea typeface="微软雅黑" pitchFamily="34" charset="-122"/>
                <a:cs typeface="微软雅黑" pitchFamily="34" charset="-120"/>
              </a:rPr>
              <a:t>依据的制度是(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9_1#2d2685a59.bracket?pid=b1196824f&amp;color=0,0,0&amp;vpa=6&amp;vtp=1"/>
          <p:cNvSpPr/>
          <p:nvPr/>
        </p:nvSpPr>
        <p:spPr>
          <a:xfrm>
            <a:off x="926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8_2#2d2685a59.choices?pid=b1196824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95954" algn="l"/>
                <a:tab pos="5337907" algn="l"/>
                <a:tab pos="7892561" algn="l"/>
              </a:tabLst>
            </a:pPr>
            <a:r>
              <a:rPr lang="en-US" altLang="zh-CN" sz="2000" b="0" i="0" dirty="0">
                <a:solidFill>
                  <a:srgbClr val="000000"/>
                </a:solidFill>
                <a:latin typeface="微软雅黑" pitchFamily="34" charset="0"/>
                <a:ea typeface="微软雅黑" pitchFamily="34" charset="-122"/>
                <a:cs typeface="微软雅黑" pitchFamily="34" charset="-120"/>
              </a:rPr>
              <a:t>A.“三同时</a:t>
            </a:r>
            <a:r>
              <a:rPr lang="en-US" altLang="zh-CN" sz="2000" b="0" i="0">
                <a:solidFill>
                  <a:srgbClr val="000000"/>
                </a:solidFill>
                <a:latin typeface="微软雅黑" pitchFamily="34" charset="0"/>
                <a:ea typeface="微软雅黑" pitchFamily="34" charset="-122"/>
                <a:cs typeface="微软雅黑" pitchFamily="34" charset="-120"/>
              </a:rPr>
              <a:t>”制度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B.排污收费制度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C.限期治理制度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.环境影响评价制度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0_1#2d2685a59?vop=1&amp;pid=b1196824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本题考查我国环境管理政策体系。“整治”是关键词，</a:t>
            </a:r>
            <a:r>
              <a:rPr lang="en-US" altLang="zh-CN" sz="2000" b="0" i="0">
                <a:solidFill>
                  <a:srgbClr val="000000"/>
                </a:solidFill>
                <a:latin typeface="微软雅黑" pitchFamily="34" charset="0"/>
                <a:ea typeface="微软雅黑" pitchFamily="34" charset="-122"/>
                <a:cs typeface="微软雅黑" pitchFamily="34" charset="-120"/>
              </a:rPr>
              <a:t>说明该行为依据的是限期治理制度；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不是</a:t>
            </a:r>
            <a:r>
              <a:rPr lang="en-US" altLang="zh-CN" sz="2000" b="0" i="0" dirty="0">
                <a:solidFill>
                  <a:srgbClr val="000000"/>
                </a:solidFill>
                <a:latin typeface="微软雅黑" pitchFamily="34" charset="0"/>
                <a:ea typeface="微软雅黑" pitchFamily="34" charset="-122"/>
                <a:cs typeface="微软雅黑" pitchFamily="34" charset="-120"/>
              </a:rPr>
              <a:t>“收费”，不属于排污收费制度；该美术社已经存在，不是“三同时”制度</a:t>
            </a:r>
            <a:r>
              <a:rPr lang="en-US" altLang="zh-CN" sz="2000" b="0" i="0">
                <a:solidFill>
                  <a:srgbClr val="000000"/>
                </a:solidFill>
                <a:latin typeface="微软雅黑" pitchFamily="34" charset="0"/>
                <a:ea typeface="微软雅黑" pitchFamily="34" charset="-122"/>
                <a:cs typeface="微软雅黑" pitchFamily="34" charset="-120"/>
              </a:rPr>
              <a:t>；环境影响评价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针对的是重点工程</a:t>
            </a:r>
            <a:r>
              <a:rPr lang="en-US" altLang="zh-CN" sz="2000" b="0" i="0" dirty="0">
                <a:solidFill>
                  <a:srgbClr val="000000"/>
                </a:solidFill>
                <a:latin typeface="微软雅黑" pitchFamily="34" charset="0"/>
                <a:ea typeface="微软雅黑" pitchFamily="34" charset="-122"/>
                <a:cs typeface="微软雅黑" pitchFamily="34" charset="-120"/>
              </a:rPr>
              <a:t>、区域开发或其他可能对环境造成影响的人类活动事先作出预测和评估</a:t>
            </a:r>
            <a:r>
              <a:rPr lang="en-US" altLang="zh-CN" sz="2000" b="0" i="0">
                <a:solidFill>
                  <a:srgbClr val="000000"/>
                </a:solidFill>
                <a:latin typeface="微软雅黑" pitchFamily="34" charset="0"/>
                <a:ea typeface="微软雅黑" pitchFamily="34" charset="-122"/>
                <a:cs typeface="微软雅黑" pitchFamily="34" charset="-120"/>
              </a:rPr>
              <a:t>。综上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6461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O_5_BD.21_1#212af24f6?htil=1&amp;pid=0cc55c66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81742" y="1054296"/>
            <a:ext cx="5239512"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1_2#212af24f6?htil=1&amp;pid=0cc55c66c&amp;color=0,0,0&amp;vtp=1&amp;bt=1&amp;bbb=1&amp;hb=1"/>
          <p:cNvSpPr/>
          <p:nvPr/>
        </p:nvSpPr>
        <p:spPr>
          <a:xfrm>
            <a:off x="722376" y="972000"/>
            <a:ext cx="5376672" cy="2684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7.阅读资料，完成问题。（5分）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从</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a:solidFill>
                  <a:srgbClr val="000000"/>
                </a:solidFill>
                <a:latin typeface="微软雅黑" pitchFamily="34" charset="0"/>
                <a:ea typeface="微软雅黑" pitchFamily="34" charset="-122"/>
                <a:cs typeface="微软雅黑" pitchFamily="34" charset="-120"/>
              </a:rPr>
              <a:t>50</a:t>
            </a:r>
            <a:r>
              <a:rPr lang="en-US" altLang="zh-CN" sz="2000" b="0" i="0">
                <a:solidFill>
                  <a:srgbClr val="000000"/>
                </a:solidFill>
                <a:latin typeface="微软雅黑" pitchFamily="34" charset="0"/>
                <a:ea typeface="楷体" pitchFamily="34" charset="-122"/>
                <a:cs typeface="微软雅黑" pitchFamily="34" charset="-120"/>
              </a:rPr>
              <a:t>年代开始实施大气污染防治政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策至今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日本东京都市圈已构建起以政策形成过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政策框架结构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政策实施机制为路径的大气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污染防治政策体系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下图示意东京都市圈大气污</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染防治政策体系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BD.21_3#212af24f6?pid=0cc55c66c&amp;color=0,0,0&amp;mp=1&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推测东京都市圈大气污染物的主要来源，并说明其构建大气污染防治政策体系的意义。</a:t>
            </a:r>
            <a:endParaRPr lang="en-US" altLang="zh-CN" sz="2000" dirty="0"/>
          </a:p>
        </p:txBody>
      </p:sp>
      <p:sp>
        <p:nvSpPr>
          <p:cNvPr id="3" name="QO_5_AN.22_1#212af24f6?vop=1&amp;pid=0cc55c66c&amp;color=0,0,0&amp;vtp=1&amp;bbb=1&amp;hb=1"/>
          <p:cNvSpPr/>
          <p:nvPr/>
        </p:nvSpPr>
        <p:spPr>
          <a:xfrm>
            <a:off x="722376" y="1432941"/>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主要来源：工业生产过程排放的大气污染物；燃煤产生的粉尘；</a:t>
            </a:r>
            <a:r>
              <a:rPr lang="en-US" altLang="zh-CN" sz="2000" b="1" i="0">
                <a:solidFill>
                  <a:srgbClr val="00B050"/>
                </a:solidFill>
                <a:latin typeface="微软雅黑" pitchFamily="34" charset="0"/>
                <a:ea typeface="微软雅黑" pitchFamily="34" charset="-122"/>
                <a:cs typeface="微软雅黑" pitchFamily="34" charset="-120"/>
              </a:rPr>
              <a:t>机动车尾气排放。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任答两点得2分，其他答案合理可酌情给分）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意义</a:t>
            </a:r>
            <a:r>
              <a:rPr lang="en-US" altLang="zh-CN" sz="2000" b="1" i="0" dirty="0">
                <a:solidFill>
                  <a:srgbClr val="00B050"/>
                </a:solidFill>
                <a:latin typeface="微软雅黑" pitchFamily="34" charset="0"/>
                <a:ea typeface="微软雅黑" pitchFamily="34" charset="-122"/>
                <a:cs typeface="微软雅黑" pitchFamily="34" charset="-120"/>
              </a:rPr>
              <a:t>：公众、专家学者、工业企业共同合作，形成协同共治的良好局面；以法治保障为基础</a:t>
            </a:r>
            <a:r>
              <a:rPr lang="en-US" altLang="zh-CN" sz="2000" b="1" i="0">
                <a:solidFill>
                  <a:srgbClr val="00B050"/>
                </a:solidFill>
                <a:latin typeface="微软雅黑" pitchFamily="34" charset="0"/>
                <a:ea typeface="微软雅黑" pitchFamily="34" charset="-122"/>
                <a:cs typeface="微软雅黑" pitchFamily="34" charset="-120"/>
              </a:rPr>
              <a:t>，实</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现国家法律政策与地方性法规之间的互补</a:t>
            </a:r>
            <a:r>
              <a:rPr lang="en-US" altLang="zh-CN" sz="2000" b="1" i="0" dirty="0">
                <a:solidFill>
                  <a:srgbClr val="00B050"/>
                </a:solidFill>
                <a:latin typeface="微软雅黑" pitchFamily="34" charset="0"/>
                <a:ea typeface="微软雅黑" pitchFamily="34" charset="-122"/>
                <a:cs typeface="微软雅黑" pitchFamily="34" charset="-120"/>
              </a:rPr>
              <a:t>；建立了关东区域大气污染联防联治机构</a:t>
            </a:r>
            <a:r>
              <a:rPr lang="en-US" altLang="zh-CN" sz="2000" b="1" i="0">
                <a:solidFill>
                  <a:srgbClr val="00B050"/>
                </a:solidFill>
                <a:latin typeface="微软雅黑" pitchFamily="34" charset="0"/>
                <a:ea typeface="微软雅黑" pitchFamily="34" charset="-122"/>
                <a:cs typeface="微软雅黑" pitchFamily="34" charset="-120"/>
              </a:rPr>
              <a:t>，确保东京都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市圈大气污染防治政策有效实施</a:t>
            </a:r>
            <a:r>
              <a:rPr lang="en-US" altLang="zh-CN" sz="2000" b="1" i="0" dirty="0">
                <a:solidFill>
                  <a:srgbClr val="00B050"/>
                </a:solidFill>
                <a:latin typeface="微软雅黑" pitchFamily="34" charset="0"/>
                <a:ea typeface="微软雅黑" pitchFamily="34" charset="-122"/>
                <a:cs typeface="微软雅黑" pitchFamily="34" charset="-120"/>
              </a:rPr>
              <a:t>。（3分，其他答案合理可酌情给分）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AS.23_1#212af24f6?vop=1&amp;pid=0cc55c66c&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本题考查环境污染及其防治措施。东京都市圈经济发达，工业集中</a:t>
            </a:r>
            <a:r>
              <a:rPr lang="en-US" altLang="zh-CN" sz="2000" b="0" i="0">
                <a:solidFill>
                  <a:srgbClr val="000000"/>
                </a:solidFill>
                <a:latin typeface="微软雅黑" pitchFamily="34" charset="0"/>
                <a:ea typeface="微软雅黑" pitchFamily="34" charset="-122"/>
                <a:cs typeface="微软雅黑" pitchFamily="34" charset="-120"/>
              </a:rPr>
              <a:t>，大气污染物的主要来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源有工业生产过程排放的大气污染物</a:t>
            </a:r>
            <a:r>
              <a:rPr lang="en-US" altLang="zh-CN" sz="2000" b="0" i="0" dirty="0">
                <a:solidFill>
                  <a:srgbClr val="000000"/>
                </a:solidFill>
                <a:latin typeface="微软雅黑" pitchFamily="34" charset="0"/>
                <a:ea typeface="微软雅黑" pitchFamily="34" charset="-122"/>
                <a:cs typeface="微软雅黑" pitchFamily="34" charset="-120"/>
              </a:rPr>
              <a:t>；工业能源燃煤产生的粉尘；汽车数量多</a:t>
            </a:r>
            <a:r>
              <a:rPr lang="en-US" altLang="zh-CN" sz="2000" b="0" i="0">
                <a:solidFill>
                  <a:srgbClr val="000000"/>
                </a:solidFill>
                <a:latin typeface="微软雅黑" pitchFamily="34" charset="0"/>
                <a:ea typeface="微软雅黑" pitchFamily="34" charset="-122"/>
                <a:cs typeface="微软雅黑" pitchFamily="34" charset="-120"/>
              </a:rPr>
              <a:t>，机动车排放的尾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a:t>
            </a:r>
            <a:r>
              <a:rPr lang="en-US" altLang="zh-CN" sz="2000" b="0" i="0" dirty="0">
                <a:solidFill>
                  <a:srgbClr val="000000"/>
                </a:solidFill>
                <a:latin typeface="微软雅黑" pitchFamily="34" charset="0"/>
                <a:ea typeface="微软雅黑" pitchFamily="34" charset="-122"/>
                <a:cs typeface="微软雅黑" pitchFamily="34" charset="-120"/>
              </a:rPr>
              <a:t>。从图中可以看出，政策形成过程中，公众、专家学者、工业企业共同合作</a:t>
            </a:r>
            <a:r>
              <a:rPr lang="en-US" altLang="zh-CN" sz="2000" b="0" i="0">
                <a:solidFill>
                  <a:srgbClr val="000000"/>
                </a:solidFill>
                <a:latin typeface="微软雅黑" pitchFamily="34" charset="0"/>
                <a:ea typeface="微软雅黑" pitchFamily="34" charset="-122"/>
                <a:cs typeface="微软雅黑" pitchFamily="34" charset="-120"/>
              </a:rPr>
              <a:t>，形成协同共治的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良好局面</a:t>
            </a:r>
            <a:r>
              <a:rPr lang="en-US" altLang="zh-CN" sz="2000" b="0" i="0" dirty="0">
                <a:solidFill>
                  <a:srgbClr val="000000"/>
                </a:solidFill>
                <a:latin typeface="微软雅黑" pitchFamily="34" charset="0"/>
                <a:ea typeface="微软雅黑" pitchFamily="34" charset="-122"/>
                <a:cs typeface="微软雅黑" pitchFamily="34" charset="-120"/>
              </a:rPr>
              <a:t>；政策框架结构中，以法治保障为基础，</a:t>
            </a:r>
            <a:r>
              <a:rPr lang="en-US" altLang="zh-CN" sz="2000" b="0" i="0">
                <a:solidFill>
                  <a:srgbClr val="000000"/>
                </a:solidFill>
                <a:latin typeface="微软雅黑" pitchFamily="34" charset="0"/>
                <a:ea typeface="微软雅黑" pitchFamily="34" charset="-122"/>
                <a:cs typeface="微软雅黑" pitchFamily="34" charset="-120"/>
              </a:rPr>
              <a:t>实现国家法律政策与地方性法规之间的互补；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政策实施机制中</a:t>
            </a:r>
            <a:r>
              <a:rPr lang="en-US" altLang="zh-CN" sz="2000" b="0" i="0" dirty="0">
                <a:solidFill>
                  <a:srgbClr val="000000"/>
                </a:solidFill>
                <a:latin typeface="微软雅黑" pitchFamily="34" charset="0"/>
                <a:ea typeface="微软雅黑" pitchFamily="34" charset="-122"/>
                <a:cs typeface="微软雅黑" pitchFamily="34" charset="-120"/>
              </a:rPr>
              <a:t>，以关东地方大气环境对策推进联合会和九都县市青空网络为基础</a:t>
            </a:r>
            <a:r>
              <a:rPr lang="en-US" altLang="zh-CN" sz="2000" b="0" i="0">
                <a:solidFill>
                  <a:srgbClr val="000000"/>
                </a:solidFill>
                <a:latin typeface="微软雅黑" pitchFamily="34" charset="0"/>
                <a:ea typeface="微软雅黑" pitchFamily="34" charset="-122"/>
                <a:cs typeface="微软雅黑" pitchFamily="34" charset="-120"/>
              </a:rPr>
              <a:t>，建立了关东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区域大气污染联防联治机构</a:t>
            </a:r>
            <a:r>
              <a:rPr lang="en-US" altLang="zh-CN" sz="2000" b="0" i="0" dirty="0">
                <a:solidFill>
                  <a:srgbClr val="000000"/>
                </a:solidFill>
                <a:latin typeface="微软雅黑" pitchFamily="34" charset="0"/>
                <a:ea typeface="微软雅黑" pitchFamily="34" charset="-122"/>
                <a:cs typeface="微软雅黑" pitchFamily="34" charset="-120"/>
              </a:rPr>
              <a:t>，确保东京都市圈大气污染防治政策有效实施。【</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4#f7449503b.fixed?pid=f5668232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4#f7449503b.fixed?pid=f5668232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第三~四节综合训练</a:t>
            </a:r>
            <a:endParaRPr lang="en-US" altLang="zh-CN" sz="4400" dirty="0"/>
          </a:p>
        </p:txBody>
      </p:sp>
      <p:pic>
        <p:nvPicPr>
          <p:cNvPr id="4" name="C_4#f7449503b.fixed?pid=f5668232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f7449503b.fixed?pid=f5668232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7783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4_1#be5c7774f?pid=f744950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1.下列关于中国环境法规体系的叙述，</a:t>
            </a:r>
            <a:r>
              <a:rPr lang="en-US" altLang="zh-CN" sz="2000" b="0" i="0">
                <a:solidFill>
                  <a:srgbClr val="000000"/>
                </a:solidFill>
                <a:latin typeface="微软雅黑" pitchFamily="34" charset="0"/>
                <a:ea typeface="微软雅黑" pitchFamily="34" charset="-122"/>
                <a:cs typeface="微软雅黑" pitchFamily="34" charset="-120"/>
              </a:rPr>
              <a:t>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5_1#be5c7774f.bracket?pid=f7449503b&amp;color=0,0,0&amp;vpa=7&amp;vtp=1"/>
          <p:cNvSpPr/>
          <p:nvPr/>
        </p:nvSpPr>
        <p:spPr>
          <a:xfrm>
            <a:off x="646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4_2#be5c7774f.choices?pid=f7449503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A.宪法中有关环境保护的规定是制定环境法的基本依据和指导原则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.我国加入的国际环境保护公约，负有相同的国际义务，但不一定具有法律效力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.违反环境保护法须承担的民事责任是“赔偿损失”和“排除危害”</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.我国其他法律中涉及的有关环境保护条款，也属我国环保法规体系的组成部分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6_1#be5c7774f?vop=1&amp;pid=f7449503b&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本题考查中国环境法规体系。我国加入的国际环境保护公约，具有法律效力</a:t>
            </a:r>
            <a:r>
              <a:rPr lang="en-US" altLang="zh-CN" sz="2000" b="0" i="0">
                <a:solidFill>
                  <a:srgbClr val="000000"/>
                </a:solidFill>
                <a:latin typeface="微软雅黑" pitchFamily="34" charset="0"/>
                <a:ea typeface="微软雅黑" pitchFamily="34" charset="-122"/>
                <a:cs typeface="微软雅黑" pitchFamily="34" charset="-120"/>
              </a:rPr>
              <a:t>，有相同的国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际义务</a:t>
            </a:r>
            <a:r>
              <a:rPr lang="en-US" altLang="zh-CN" sz="2000" b="0" i="0" dirty="0">
                <a:solidFill>
                  <a:srgbClr val="000000"/>
                </a:solidFill>
                <a:latin typeface="微软雅黑" pitchFamily="34" charset="0"/>
                <a:ea typeface="微软雅黑" pitchFamily="34" charset="-122"/>
                <a:cs typeface="微软雅黑" pitchFamily="34" charset="-120"/>
              </a:rPr>
              <a:t>，也是我国环境法规体系中的组成部分，B叙述不正确，符合题意。故选B。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0489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5_BD.27_1#218a7b72a?pid=f7449503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[重庆长寿区2024高二期末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烟霾是由悬浮在大气中极小而干燥的颗粒聚集而产生的大气污染现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对人类健康危害巨大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印度尼西亚的烟霾污染与当地农业耕作中的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烧芭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传统密切相关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就是放一把火将郁郁葱葱的热带雨林烧成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并利用燃烧的灰烬作为肥料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印度尼西亚烟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霾污染的范围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已经超越国界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成为影响东南亚地区的跨境烟霾污染</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5_BD.27_2#218a7b72a?pid=f7449503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32504" y="2864046"/>
            <a:ext cx="4133088"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599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28_1#7dcad949f?pid=218a7b72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印度尼西亚烟霾污染形成的主要原因是(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7dcad949f.bracket?pid=218a7b72a&amp;color=0,0,0&amp;vpa=8&amp;vtp=1"/>
          <p:cNvSpPr/>
          <p:nvPr/>
        </p:nvSpPr>
        <p:spPr>
          <a:xfrm>
            <a:off x="545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8_2#7dcad949f.choices?pid=218a7b72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A.气候变暖</a:t>
            </a:r>
            <a:r>
              <a:rPr lang="en-US" altLang="zh-CN" sz="2000" b="0" i="0">
                <a:solidFill>
                  <a:srgbClr val="000000"/>
                </a:solidFill>
                <a:latin typeface="微软雅黑" pitchFamily="34" charset="0"/>
                <a:ea typeface="微软雅黑" pitchFamily="34" charset="-122"/>
                <a:cs typeface="微软雅黑" pitchFamily="34" charset="-120"/>
              </a:rPr>
              <a:t>，大气出现逆温层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.火灾频发，森林覆盖率减少</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.毁林开荒</a:t>
            </a:r>
            <a:r>
              <a:rPr lang="en-US" altLang="zh-CN" sz="2000" b="0" i="0">
                <a:solidFill>
                  <a:srgbClr val="000000"/>
                </a:solidFill>
                <a:latin typeface="微软雅黑" pitchFamily="34" charset="0"/>
                <a:ea typeface="微软雅黑" pitchFamily="34" charset="-122"/>
                <a:cs typeface="微软雅黑" pitchFamily="34" charset="-120"/>
              </a:rPr>
              <a:t>，发展种植园经济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.砍伐森林，大力发展煤炭工业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0_1#7dcad949f?vop=1&amp;pid=218a7b72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本题考查环境污染的成因。根据材料可知</a:t>
            </a:r>
            <a:r>
              <a:rPr lang="en-US" altLang="zh-CN" sz="2000" b="0" i="0">
                <a:solidFill>
                  <a:srgbClr val="000000"/>
                </a:solidFill>
                <a:latin typeface="微软雅黑" pitchFamily="34" charset="0"/>
                <a:ea typeface="微软雅黑" pitchFamily="34" charset="-122"/>
                <a:cs typeface="微软雅黑" pitchFamily="34" charset="-120"/>
              </a:rPr>
              <a:t>，印度尼西亚的烟霾污染与当地农业耕作中的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烧芭”传统密切相关，“烧芭”就是放一把火将郁郁葱葱的热带雨林烧成“空地</a:t>
            </a:r>
            <a:r>
              <a:rPr lang="en-US" altLang="zh-CN" sz="2000" b="0" i="0">
                <a:solidFill>
                  <a:srgbClr val="000000"/>
                </a:solidFill>
                <a:latin typeface="微软雅黑" pitchFamily="34" charset="0"/>
                <a:ea typeface="微软雅黑" pitchFamily="34" charset="-122"/>
                <a:cs typeface="微软雅黑" pitchFamily="34" charset="-120"/>
              </a:rPr>
              <a:t>”，并利用燃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烧的灰烬作为肥料</a:t>
            </a:r>
            <a:r>
              <a:rPr lang="en-US" altLang="zh-CN" sz="2000" b="0" i="0" dirty="0">
                <a:solidFill>
                  <a:srgbClr val="000000"/>
                </a:solidFill>
                <a:latin typeface="微软雅黑" pitchFamily="34" charset="0"/>
                <a:ea typeface="微软雅黑" pitchFamily="34" charset="-122"/>
                <a:cs typeface="微软雅黑" pitchFamily="34" charset="-120"/>
              </a:rPr>
              <a:t>，所以其烟霾污染形成的主要原因是破坏森林，发展种植园农业，C正确</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候变暖</a:t>
            </a:r>
            <a:r>
              <a:rPr lang="en-US" altLang="zh-CN" sz="2000" b="0" i="0" dirty="0">
                <a:solidFill>
                  <a:srgbClr val="000000"/>
                </a:solidFill>
                <a:latin typeface="微软雅黑" pitchFamily="34" charset="0"/>
                <a:ea typeface="微软雅黑" pitchFamily="34" charset="-122"/>
                <a:cs typeface="微软雅黑" pitchFamily="34" charset="-120"/>
              </a:rPr>
              <a:t>、火灾会促进大气循环，不是其烟霾形成的原因，A、B错误；根据材料可知</a:t>
            </a:r>
            <a:r>
              <a:rPr lang="en-US" altLang="zh-CN" sz="2000" b="0" i="0">
                <a:solidFill>
                  <a:srgbClr val="000000"/>
                </a:solidFill>
                <a:latin typeface="微软雅黑" pitchFamily="34" charset="0"/>
                <a:ea typeface="微软雅黑" pitchFamily="34" charset="-122"/>
                <a:cs typeface="微软雅黑" pitchFamily="34" charset="-120"/>
              </a:rPr>
              <a:t>，破坏森林是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为了发展农业</a:t>
            </a:r>
            <a:r>
              <a:rPr lang="en-US" altLang="zh-CN" sz="2000" b="0" i="0" dirty="0">
                <a:solidFill>
                  <a:srgbClr val="000000"/>
                </a:solidFill>
                <a:latin typeface="微软雅黑" pitchFamily="34" charset="0"/>
                <a:ea typeface="微软雅黑" pitchFamily="34" charset="-122"/>
                <a:cs typeface="微软雅黑" pitchFamily="34" charset="-120"/>
              </a:rPr>
              <a:t>，不是发展煤炭工业，D错误。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83771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BD.31_1#35d8cca23?pid=218a7b72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印度尼西亚跨境烟霾污染给新加坡带来的影响有(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2_1#35d8cca23.bracket?pid=218a7b72a&amp;color=0,0,0&amp;vpa=9&amp;vtp=1"/>
          <p:cNvSpPr/>
          <p:nvPr/>
        </p:nvSpPr>
        <p:spPr>
          <a:xfrm>
            <a:off x="646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1_2#35d8cca23?pid=218a7b72a&amp;color=0,0,0&amp;vtp=1&amp;bbb=1&amp;hb=1"/>
          <p:cNvSpPr/>
          <p:nvPr/>
        </p:nvSpPr>
        <p:spPr>
          <a:xfrm>
            <a:off x="722376" y="1436497"/>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①空气质量下降，生态环境恶化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②危害人体健康，引发呼吸道疾病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③学校停课</a:t>
            </a:r>
            <a:r>
              <a:rPr lang="en-US" altLang="zh-CN" sz="2000" b="0" i="0">
                <a:solidFill>
                  <a:srgbClr val="000000"/>
                </a:solidFill>
                <a:latin typeface="微软雅黑" pitchFamily="34" charset="0"/>
                <a:ea typeface="微软雅黑" pitchFamily="34" charset="-122"/>
                <a:cs typeface="微软雅黑" pitchFamily="34" charset="-120"/>
              </a:rPr>
              <a:t>，社会秩序出现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紊乱</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④海平面上升，马六甲海峡变宽</a:t>
            </a:r>
            <a:endParaRPr lang="en-US" altLang="zh-CN" sz="2000" dirty="0"/>
          </a:p>
        </p:txBody>
      </p:sp>
      <p:sp>
        <p:nvSpPr>
          <p:cNvPr id="5" name="QC_6_BD.31_3#35d8cca23.choices?pid=218a7b72a&amp;color=0,0,0&amp;vtp=1&amp;bbb=1"/>
          <p:cNvSpPr/>
          <p:nvPr/>
        </p:nvSpPr>
        <p:spPr>
          <a:xfrm>
            <a:off x="722376" y="23389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3_1#35d8cca23?vop=1&amp;pid=218a7b72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本题考查环境污染的影响。烟霾是大气污染现象，会导致空气质量下降，</a:t>
            </a:r>
            <a:r>
              <a:rPr lang="en-US" altLang="zh-CN" sz="2000" b="0" i="0">
                <a:solidFill>
                  <a:srgbClr val="000000"/>
                </a:solidFill>
                <a:latin typeface="微软雅黑" pitchFamily="34" charset="0"/>
                <a:ea typeface="微软雅黑" pitchFamily="34" charset="-122"/>
                <a:cs typeface="微软雅黑" pitchFamily="34" charset="-120"/>
              </a:rPr>
              <a:t>生态环境恶化，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易引发呼吸道疾病</a:t>
            </a:r>
            <a:r>
              <a:rPr lang="en-US" altLang="zh-CN" sz="2000" b="0" i="0" dirty="0">
                <a:solidFill>
                  <a:srgbClr val="000000"/>
                </a:solidFill>
                <a:latin typeface="微软雅黑" pitchFamily="34" charset="0"/>
                <a:ea typeface="微软雅黑" pitchFamily="34" charset="-122"/>
                <a:cs typeface="微软雅黑" pitchFamily="34" charset="-120"/>
              </a:rPr>
              <a:t>，危害人体健康；大气污染严重，减少人们外出，可能导致学校停课</a:t>
            </a:r>
            <a:r>
              <a:rPr lang="en-US" altLang="zh-CN" sz="2000" b="0" i="0">
                <a:solidFill>
                  <a:srgbClr val="000000"/>
                </a:solidFill>
                <a:latin typeface="微软雅黑" pitchFamily="34" charset="0"/>
                <a:ea typeface="微软雅黑" pitchFamily="34" charset="-122"/>
                <a:cs typeface="微软雅黑" pitchFamily="34" charset="-120"/>
              </a:rPr>
              <a:t>，干扰社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会秩序</a:t>
            </a:r>
            <a:r>
              <a:rPr lang="en-US" altLang="zh-CN" sz="2000" b="0" i="0" dirty="0">
                <a:solidFill>
                  <a:srgbClr val="000000"/>
                </a:solidFill>
                <a:latin typeface="微软雅黑" pitchFamily="34" charset="0"/>
                <a:ea typeface="微软雅黑" pitchFamily="34" charset="-122"/>
                <a:cs typeface="微软雅黑" pitchFamily="34" charset="-120"/>
              </a:rPr>
              <a:t>，①②③正确；烟霾与海平面上升关系小，④错误，故选A。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5_BD.34_1#439b17ef6?pid=f7449503b&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[河南郑州2025高二月考]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瑞典垃圾处理厂每年要烧掉几百万吨垃圾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由于本国垃圾不能满足需</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曾经每年要进口</a:t>
            </a:r>
            <a:r>
              <a:rPr lang="en-US" altLang="zh-CN" sz="2000" b="0" i="0" dirty="0">
                <a:solidFill>
                  <a:srgbClr val="000000"/>
                </a:solidFill>
                <a:latin typeface="Times New Roman" pitchFamily="34" charset="0"/>
                <a:ea typeface="KaiTi" pitchFamily="34" charset="-122"/>
                <a:cs typeface="Times New Roman" pitchFamily="34" charset="-120"/>
              </a:rPr>
              <a:t>80</a:t>
            </a:r>
            <a:r>
              <a:rPr lang="en-US" altLang="zh-CN" sz="2000" b="0" i="0" dirty="0">
                <a:solidFill>
                  <a:srgbClr val="000000"/>
                </a:solidFill>
                <a:latin typeface="微软雅黑" pitchFamily="34" charset="0"/>
                <a:ea typeface="楷体" pitchFamily="34" charset="-122"/>
                <a:cs typeface="微软雅黑" pitchFamily="34" charset="-120"/>
              </a:rPr>
              <a:t>多万吨垃圾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下图为瑞典生活垃圾处理比例图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4_2#439b17ef6?pid=f7449503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64608" y="1949646"/>
            <a:ext cx="2459736"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6282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5_1#158aac166?pid=439b17ef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4.瑞典处理“垃圾”</a:t>
            </a:r>
            <a:r>
              <a:rPr lang="en-US" altLang="zh-CN" sz="2000" b="0" i="0">
                <a:solidFill>
                  <a:srgbClr val="000000"/>
                </a:solidFill>
                <a:latin typeface="微软雅黑" pitchFamily="34" charset="0"/>
                <a:ea typeface="微软雅黑" pitchFamily="34" charset="-122"/>
                <a:cs typeface="微软雅黑" pitchFamily="34" charset="-120"/>
              </a:rPr>
              <a:t>前会做好的工作是(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6_1#158aac166.bracket?pid=439b17ef6&amp;color=0,0,0&amp;vpa=10&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5_2#158aac166?pid=439b17ef6&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①控制污染物的源头扩散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风险预测和应急预案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疏通废弃物排入北冰洋的通道</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环境安全冲突的军事准备</a:t>
            </a:r>
            <a:endParaRPr lang="en-US" altLang="zh-CN" sz="2000" dirty="0"/>
          </a:p>
        </p:txBody>
      </p:sp>
      <p:sp>
        <p:nvSpPr>
          <p:cNvPr id="5" name="QC_6_BD.35_3#158aac166.choices?pid=439b17ef6&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218822f9d?pid=8fdf469e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1.下列关于实施环境管理的手段中，能强制性地约束政府、企业和个人的行为</a:t>
            </a:r>
            <a:r>
              <a:rPr lang="en-US" altLang="zh-CN" sz="2000" b="0" i="0">
                <a:solidFill>
                  <a:srgbClr val="000000"/>
                </a:solidFill>
                <a:latin typeface="微软雅黑" pitchFamily="34" charset="0"/>
                <a:ea typeface="微软雅黑" pitchFamily="34" charset="-122"/>
                <a:cs typeface="微软雅黑" pitchFamily="34" charset="-120"/>
              </a:rPr>
              <a:t>，有效地防止环境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的大规模恶化的方法是(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218822f9d.bracket?pid=8fdf469e6&amp;color=0,0,0&amp;vpa=1&amp;vtp=1"/>
          <p:cNvSpPr/>
          <p:nvPr/>
        </p:nvSpPr>
        <p:spPr>
          <a:xfrm>
            <a:off x="3462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218822f9d.choices?pid=8fdf469e6&amp;color=0,0,0&amp;vtp=1&amp;bbb=1"/>
          <p:cNvSpPr/>
          <p:nvPr/>
        </p:nvSpPr>
        <p:spPr>
          <a:xfrm>
            <a:off x="722376" y="1871286"/>
            <a:ext cx="10753344" cy="405003"/>
          </a:xfrm>
          <a:prstGeom prst="rect">
            <a:avLst/>
          </a:prstGeom>
          <a:noFill/>
          <a:ln/>
        </p:spPr>
        <p:txBody>
          <a:bodyPr wrap="none" lIns="0" tIns="0" rIns="0" bIns="0" rtlCol="0" anchor="t"/>
          <a:lstStyle/>
          <a:p>
            <a:pPr latinLnBrk="1">
              <a:lnSpc>
                <a:spcPts val="3600"/>
              </a:lnSpc>
              <a:tabLst>
                <a:tab pos="2443529" algn="l"/>
                <a:tab pos="4848957" algn="l"/>
                <a:tab pos="8029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.经济手段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B.技术手段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C.法律和行政干预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.宣传教育手段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7_1#158aac166?vop=1&amp;pid=439b17ef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本题考查强化环境风险的预警和防控。结合所学知识，瑞典作为发达国家</a:t>
            </a:r>
            <a:r>
              <a:rPr lang="en-US" altLang="zh-CN" sz="2000" b="0" i="0">
                <a:solidFill>
                  <a:srgbClr val="000000"/>
                </a:solidFill>
                <a:latin typeface="微软雅黑" pitchFamily="34" charset="0"/>
                <a:ea typeface="微软雅黑" pitchFamily="34" charset="-122"/>
                <a:cs typeface="微软雅黑" pitchFamily="34" charset="-120"/>
              </a:rPr>
              <a:t>，垃圾处理水平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，经验丰富，自行引进处理“垃圾”作为资源，所以会提前做好污染物源头控制</a:t>
            </a:r>
            <a:r>
              <a:rPr lang="en-US" altLang="zh-CN" sz="2000" b="0" i="0">
                <a:solidFill>
                  <a:srgbClr val="000000"/>
                </a:solidFill>
                <a:latin typeface="微软雅黑" pitchFamily="34" charset="0"/>
                <a:ea typeface="微软雅黑" pitchFamily="34" charset="-122"/>
                <a:cs typeface="微软雅黑" pitchFamily="34" charset="-120"/>
              </a:rPr>
              <a:t>、风险预测和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应急预案</a:t>
            </a:r>
            <a:r>
              <a:rPr lang="en-US" altLang="zh-CN" sz="2000" b="0" i="0" dirty="0">
                <a:solidFill>
                  <a:srgbClr val="000000"/>
                </a:solidFill>
                <a:latin typeface="微软雅黑" pitchFamily="34" charset="0"/>
                <a:ea typeface="微软雅黑" pitchFamily="34" charset="-122"/>
                <a:cs typeface="微软雅黑" pitchFamily="34" charset="-120"/>
              </a:rPr>
              <a:t>，①②正确；瑞典不会将废弃物直接排入北冰洋，也不会先行准备军事行动，③④</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37_2#158aac166?vop=1&amp;pid=439b17ef6&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【快解】</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垃圾处理的核心前提是“环保、安全、可控”，准备工作应围绕减少污染</a:t>
            </a:r>
            <a:r>
              <a:rPr lang="en-US" altLang="zh-CN" sz="2000" b="0" i="0">
                <a:solidFill>
                  <a:srgbClr val="000000"/>
                </a:solidFill>
                <a:latin typeface="微软雅黑" pitchFamily="34" charset="0"/>
                <a:ea typeface="微软雅黑" pitchFamily="34" charset="-122"/>
                <a:cs typeface="微软雅黑" pitchFamily="34" charset="-120"/>
              </a:rPr>
              <a:t>、应对风险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展开</a:t>
            </a:r>
            <a:r>
              <a:rPr lang="en-US" altLang="zh-CN" sz="2000" b="0" i="0" dirty="0">
                <a:solidFill>
                  <a:srgbClr val="000000"/>
                </a:solidFill>
                <a:latin typeface="微软雅黑" pitchFamily="34" charset="0"/>
                <a:ea typeface="微软雅黑" pitchFamily="34" charset="-122"/>
                <a:cs typeface="微软雅黑" pitchFamily="34" charset="-120"/>
              </a:rPr>
              <a:t>，排除明显违背环保原则和不符合逻辑的选项，③“排入北冰洋”明显污染环境</a:t>
            </a:r>
            <a:r>
              <a:rPr lang="en-US" altLang="zh-CN" sz="2000" b="0" i="0">
                <a:solidFill>
                  <a:srgbClr val="000000"/>
                </a:solidFill>
                <a:latin typeface="微软雅黑" pitchFamily="34" charset="0"/>
                <a:ea typeface="微软雅黑" pitchFamily="34" charset="-122"/>
                <a:cs typeface="微软雅黑" pitchFamily="34" charset="-120"/>
              </a:rPr>
              <a:t>，违背环保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理念</a:t>
            </a:r>
            <a:r>
              <a:rPr lang="en-US" altLang="zh-CN" sz="2000" b="0" i="0" dirty="0">
                <a:solidFill>
                  <a:srgbClr val="000000"/>
                </a:solidFill>
                <a:latin typeface="微软雅黑" pitchFamily="34" charset="0"/>
                <a:ea typeface="微软雅黑" pitchFamily="34" charset="-122"/>
                <a:cs typeface="微软雅黑" pitchFamily="34" charset="-120"/>
              </a:rPr>
              <a:t>；④“军事准备”与垃圾处理无关。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9597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BD.38_1#19514130e?pid=439b17ef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5.瑞典处理“垃圾”</a:t>
            </a:r>
            <a:r>
              <a:rPr lang="en-US" altLang="zh-CN" sz="2000" b="0" i="0">
                <a:solidFill>
                  <a:srgbClr val="000000"/>
                </a:solidFill>
                <a:latin typeface="微软雅黑" pitchFamily="34" charset="0"/>
                <a:ea typeface="微软雅黑" pitchFamily="34" charset="-122"/>
                <a:cs typeface="微软雅黑" pitchFamily="34" charset="-120"/>
              </a:rPr>
              <a:t>过程(</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9_1#19514130e.bracket?pid=439b17ef6&amp;color=0,0,0&amp;vpa=11&amp;vtp=1"/>
          <p:cNvSpPr/>
          <p:nvPr/>
        </p:nvSpPr>
        <p:spPr>
          <a:xfrm>
            <a:off x="366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8_2#19514130e.choices?pid=439b17ef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.推动了世界性的污染物跨国转移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.扩大了含有毒有害物质的产品贸易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.利于污染物自然扩散</a:t>
            </a:r>
            <a:r>
              <a:rPr lang="en-US" altLang="zh-CN" sz="2000" b="0" i="0">
                <a:solidFill>
                  <a:srgbClr val="000000"/>
                </a:solidFill>
                <a:latin typeface="微软雅黑" pitchFamily="34" charset="0"/>
                <a:ea typeface="微软雅黑" pitchFamily="34" charset="-122"/>
                <a:cs typeface="微软雅黑" pitchFamily="34" charset="-120"/>
              </a:rPr>
              <a:t>、快速净化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.减少了突发性环境安全事件的发生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AS.40_1#19514130e?vop=1&amp;pid=439b17ef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本题考查保障环境领域国家安全。结合所学知识，瑞典处理“垃圾”的过程</a:t>
            </a:r>
            <a:r>
              <a:rPr lang="en-US" altLang="zh-CN" sz="2000" b="0" i="0">
                <a:solidFill>
                  <a:srgbClr val="000000"/>
                </a:solidFill>
                <a:latin typeface="微软雅黑" pitchFamily="34" charset="0"/>
                <a:ea typeface="微软雅黑" pitchFamily="34" charset="-122"/>
                <a:cs typeface="微软雅黑" pitchFamily="34" charset="-120"/>
              </a:rPr>
              <a:t>，减少了突发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性环境安全事件的发生</a:t>
            </a:r>
            <a:r>
              <a:rPr lang="en-US" altLang="zh-CN" sz="2000" b="0" i="0" dirty="0">
                <a:solidFill>
                  <a:srgbClr val="000000"/>
                </a:solidFill>
                <a:latin typeface="微软雅黑" pitchFamily="34" charset="0"/>
                <a:ea typeface="微软雅黑" pitchFamily="34" charset="-122"/>
                <a:cs typeface="微软雅黑" pitchFamily="34" charset="-120"/>
              </a:rPr>
              <a:t>，D正确；瑞典处理部分“垃圾”，</a:t>
            </a:r>
            <a:r>
              <a:rPr lang="en-US" altLang="zh-CN" sz="2000" b="0" i="0">
                <a:solidFill>
                  <a:srgbClr val="000000"/>
                </a:solidFill>
                <a:latin typeface="微软雅黑" pitchFamily="34" charset="0"/>
                <a:ea typeface="微软雅黑" pitchFamily="34" charset="-122"/>
                <a:cs typeface="微软雅黑" pitchFamily="34" charset="-120"/>
              </a:rPr>
              <a:t>对世界性污染物跨国转移的影响不大，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错误；处理“垃圾”的过程，并没有扩大含有毒有害物质的产品贸易，B错误</a:t>
            </a:r>
            <a:r>
              <a:rPr lang="en-US" altLang="zh-CN" sz="2000" b="0" i="0">
                <a:solidFill>
                  <a:srgbClr val="000000"/>
                </a:solidFill>
                <a:latin typeface="微软雅黑" pitchFamily="34" charset="0"/>
                <a:ea typeface="微软雅黑" pitchFamily="34" charset="-122"/>
                <a:cs typeface="微软雅黑" pitchFamily="34" charset="-120"/>
              </a:rPr>
              <a:t>；瑞典自行处置废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弃物</a:t>
            </a:r>
            <a:r>
              <a:rPr lang="en-US" altLang="zh-CN" sz="2000" b="0" i="0" dirty="0">
                <a:solidFill>
                  <a:srgbClr val="000000"/>
                </a:solidFill>
                <a:latin typeface="微软雅黑" pitchFamily="34" charset="0"/>
                <a:ea typeface="微软雅黑" pitchFamily="34" charset="-122"/>
                <a:cs typeface="微软雅黑" pitchFamily="34" charset="-120"/>
              </a:rPr>
              <a:t>，不属于污染物自然扩散，C错误。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5_BD.41_1#a374b404f?pid=f7449503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[黑龙江佳木斯2025高二月考改编]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我国西北地区某跨境河流流域内有危险货物运输企业</a:t>
            </a:r>
            <a:r>
              <a:rPr lang="en-US" altLang="zh-CN" sz="2000" b="0" i="0" dirty="0">
                <a:solidFill>
                  <a:srgbClr val="000000"/>
                </a:solidFill>
                <a:latin typeface="Times New Roman" pitchFamily="34" charset="0"/>
                <a:ea typeface="KaiTi" pitchFamily="34" charset="-122"/>
                <a:cs typeface="Times New Roman" pitchFamily="34" charset="-120"/>
              </a:rPr>
              <a:t>16</a:t>
            </a:r>
            <a:r>
              <a:rPr lang="en-US" altLang="zh-CN" sz="2000" b="0" i="0">
                <a:solidFill>
                  <a:srgbClr val="000000"/>
                </a:solidFill>
                <a:latin typeface="微软雅黑" pitchFamily="34" charset="0"/>
                <a:ea typeface="楷体" pitchFamily="34" charset="-122"/>
                <a:cs typeface="微软雅黑" pitchFamily="34" charset="-120"/>
              </a:rPr>
              <a:t>家</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承运重金属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氰化物等危险物品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该流域坚持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落闸分流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改道断源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调配物资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防止扩散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的总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体思路处置突发水污染事件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提前规划好流域能够处置污染物的截留暂存区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以空间换时间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图示意该流域水环境风险河段的应急设施启用情景</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41_2#a374b404f?pid=f7449503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35424" y="2864046"/>
            <a:ext cx="3118104"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8437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BD.42_1#9f0490aa5?pid=a374b404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图示河段启用水污染应急处置设施后(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42_2#9f0490aa5.choices?pid=a374b404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A.水闸</a:t>
            </a:r>
            <a:r>
              <a:rPr lang="en-US" altLang="zh-CN" sz="2000" b="0" i="0">
                <a:solidFill>
                  <a:srgbClr val="000000"/>
                </a:solidFill>
                <a:latin typeface="微软雅黑" pitchFamily="34" charset="0"/>
                <a:ea typeface="微软雅黑" pitchFamily="34" charset="-122"/>
                <a:cs typeface="微软雅黑" pitchFamily="34" charset="-120"/>
              </a:rPr>
              <a:t>2下游可见大量污染物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.水闸2可在用电高峰恢复发电功能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C.湿地对河流的补给增加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.河道a阶段性替代河道b发挥干流作用</a:t>
            </a:r>
            <a:endParaRPr lang="en-US" altLang="zh-CN" sz="2000" dirty="0"/>
          </a:p>
        </p:txBody>
      </p:sp>
      <p:sp>
        <p:nvSpPr>
          <p:cNvPr id="4" name="QC_6_AN.43_1#9f0490aa5.bracket?pid=a374b404f&amp;color=0,0,0&amp;vpa=12&amp;vtp=1"/>
          <p:cNvSpPr/>
          <p:nvPr/>
        </p:nvSpPr>
        <p:spPr>
          <a:xfrm>
            <a:off x="519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AS.44_1#9f0490aa5?vop=1&amp;pid=a374b404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本题考查突发环境事件的应急处置。由图示可知，水闸2位于图示河段下游</a:t>
            </a:r>
            <a:r>
              <a:rPr lang="en-US" altLang="zh-CN" sz="2000" b="0" i="0">
                <a:solidFill>
                  <a:srgbClr val="000000"/>
                </a:solidFill>
                <a:latin typeface="微软雅黑" pitchFamily="34" charset="0"/>
                <a:ea typeface="微软雅黑" pitchFamily="34" charset="-122"/>
                <a:cs typeface="微软雅黑" pitchFamily="34" charset="-120"/>
              </a:rPr>
              <a:t>，启用水污染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应急处置设施</a:t>
            </a:r>
            <a:r>
              <a:rPr lang="en-US" altLang="zh-CN" sz="2000" b="0" i="0" dirty="0">
                <a:solidFill>
                  <a:srgbClr val="000000"/>
                </a:solidFill>
                <a:latin typeface="微软雅黑" pitchFamily="34" charset="0"/>
                <a:ea typeface="微软雅黑" pitchFamily="34" charset="-122"/>
                <a:cs typeface="微软雅黑" pitchFamily="34" charset="-120"/>
              </a:rPr>
              <a:t>，水闸2落闸会起到截留污染物的作用，防止其向下游扩散</a:t>
            </a:r>
            <a:r>
              <a:rPr lang="en-US" altLang="zh-CN" sz="2000" b="0" i="0">
                <a:solidFill>
                  <a:srgbClr val="000000"/>
                </a:solidFill>
                <a:latin typeface="微软雅黑" pitchFamily="34" charset="0"/>
                <a:ea typeface="微软雅黑" pitchFamily="34" charset="-122"/>
                <a:cs typeface="微软雅黑" pitchFamily="34" charset="-120"/>
              </a:rPr>
              <a:t>，所以下游看不到大量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污染物</a:t>
            </a:r>
            <a:r>
              <a:rPr lang="en-US" altLang="zh-CN" sz="2000" b="0" i="0" dirty="0">
                <a:solidFill>
                  <a:srgbClr val="000000"/>
                </a:solidFill>
                <a:latin typeface="微软雅黑" pitchFamily="34" charset="0"/>
                <a:ea typeface="微软雅黑" pitchFamily="34" charset="-122"/>
                <a:cs typeface="微软雅黑" pitchFamily="34" charset="-120"/>
              </a:rPr>
              <a:t>，A错误。在水污染应急处置期间，为了确保污染物不扩散，水闸2需要保持关闭状态</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能恢复发电功能</a:t>
            </a:r>
            <a:r>
              <a:rPr lang="en-US" altLang="zh-CN" sz="2000" b="0" i="0" dirty="0">
                <a:solidFill>
                  <a:srgbClr val="000000"/>
                </a:solidFill>
                <a:latin typeface="微软雅黑" pitchFamily="34" charset="0"/>
                <a:ea typeface="微软雅黑" pitchFamily="34" charset="-122"/>
                <a:cs typeface="微软雅黑" pitchFamily="34" charset="-120"/>
              </a:rPr>
              <a:t>，B错误。启用水污染应急处置设施后，两水闸落闸截断河道b</a:t>
            </a:r>
            <a:r>
              <a:rPr lang="en-US" altLang="zh-CN" sz="2000" b="0" i="0">
                <a:solidFill>
                  <a:srgbClr val="000000"/>
                </a:solidFill>
                <a:latin typeface="微软雅黑" pitchFamily="34" charset="0"/>
                <a:ea typeface="微软雅黑" pitchFamily="34" charset="-122"/>
                <a:cs typeface="微软雅黑" pitchFamily="34" charset="-120"/>
              </a:rPr>
              <a:t>，截留污染物并利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用湿地进行净化</a:t>
            </a:r>
            <a:r>
              <a:rPr lang="en-US" altLang="zh-CN" sz="2000" b="0" i="0" dirty="0">
                <a:solidFill>
                  <a:srgbClr val="000000"/>
                </a:solidFill>
                <a:latin typeface="微软雅黑" pitchFamily="34" charset="0"/>
                <a:ea typeface="微软雅黑" pitchFamily="34" charset="-122"/>
                <a:cs typeface="微软雅黑" pitchFamily="34" charset="-120"/>
              </a:rPr>
              <a:t>，上游无来水，河流水位降低，湿地对河流的补给能力增加，C正确。河道</a:t>
            </a:r>
            <a:r>
              <a:rPr lang="en-US" altLang="zh-CN" sz="2000" b="0" i="0">
                <a:solidFill>
                  <a:srgbClr val="000000"/>
                </a:solidFill>
                <a:latin typeface="微软雅黑" pitchFamily="34" charset="0"/>
                <a:ea typeface="微软雅黑" pitchFamily="34" charset="-122"/>
                <a:cs typeface="微软雅黑" pitchFamily="34" charset="-120"/>
              </a:rPr>
              <a:t>a和河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道</a:t>
            </a:r>
            <a:r>
              <a:rPr lang="en-US" altLang="zh-CN" sz="2000" b="0" i="0" dirty="0">
                <a:solidFill>
                  <a:srgbClr val="000000"/>
                </a:solidFill>
                <a:latin typeface="微软雅黑" pitchFamily="34" charset="0"/>
                <a:ea typeface="微软雅黑" pitchFamily="34" charset="-122"/>
                <a:cs typeface="微软雅黑" pitchFamily="34" charset="-120"/>
              </a:rPr>
              <a:t>b在图示中并未明确标注为干流和支流，D错误。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AS.44_2#9f0490aa5?vop=1&amp;pid=a374b404f&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解答本题的关键是理解应急处置设施的作用。水闸的主要作用是截留污染物</a:t>
            </a:r>
            <a:r>
              <a:rPr lang="en-US" altLang="zh-CN" sz="2000" b="0" i="0">
                <a:solidFill>
                  <a:srgbClr val="000000"/>
                </a:solidFill>
                <a:latin typeface="微软雅黑" pitchFamily="34" charset="0"/>
                <a:ea typeface="微软雅黑" pitchFamily="34" charset="-122"/>
                <a:cs typeface="微软雅黑" pitchFamily="34" charset="-120"/>
              </a:rPr>
              <a:t>，防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止其向下游扩散</a:t>
            </a:r>
            <a:r>
              <a:rPr lang="en-US" altLang="zh-CN" sz="2000" b="0" i="0" dirty="0">
                <a:solidFill>
                  <a:srgbClr val="000000"/>
                </a:solidFill>
                <a:latin typeface="微软雅黑" pitchFamily="34" charset="0"/>
                <a:ea typeface="微软雅黑" pitchFamily="34" charset="-122"/>
                <a:cs typeface="微软雅黑" pitchFamily="34" charset="-120"/>
              </a:rPr>
              <a:t>。水闸2在应急期间保持关闭状态，确保污染物不进一步扩散</a:t>
            </a:r>
            <a:r>
              <a:rPr lang="en-US" altLang="zh-CN" sz="2000" b="0" i="0">
                <a:solidFill>
                  <a:srgbClr val="000000"/>
                </a:solidFill>
                <a:latin typeface="微软雅黑" pitchFamily="34" charset="0"/>
                <a:ea typeface="微软雅黑" pitchFamily="34" charset="-122"/>
                <a:cs typeface="微软雅黑" pitchFamily="34" charset="-120"/>
              </a:rPr>
              <a:t>。水污染应急处置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设施启用后</a:t>
            </a:r>
            <a:r>
              <a:rPr lang="en-US" altLang="zh-CN" sz="2000" b="0" i="0" dirty="0">
                <a:solidFill>
                  <a:srgbClr val="000000"/>
                </a:solidFill>
                <a:latin typeface="微软雅黑" pitchFamily="34" charset="0"/>
                <a:ea typeface="微软雅黑" pitchFamily="34" charset="-122"/>
                <a:cs typeface="微软雅黑" pitchFamily="34" charset="-120"/>
              </a:rPr>
              <a:t>，河道水位降低，湿地对河道的补给能力增强，能够有效净化拦截的污染物。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218822f9d?vop=1&amp;pid=8fdf469e6&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本题考查环境管理手段特征。经济、技术、宣传教育等手段都是环境管理手段</a:t>
            </a:r>
            <a:r>
              <a:rPr lang="en-US" altLang="zh-CN" sz="2000" b="0" i="0">
                <a:solidFill>
                  <a:srgbClr val="000000"/>
                </a:solidFill>
                <a:latin typeface="微软雅黑" pitchFamily="34" charset="0"/>
                <a:ea typeface="微软雅黑" pitchFamily="34" charset="-122"/>
                <a:cs typeface="微软雅黑" pitchFamily="34" charset="-120"/>
              </a:rPr>
              <a:t>，但能强制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性地约束政府</a:t>
            </a:r>
            <a:r>
              <a:rPr lang="en-US" altLang="zh-CN" sz="2000" b="0" i="0" dirty="0">
                <a:solidFill>
                  <a:srgbClr val="000000"/>
                </a:solidFill>
                <a:latin typeface="微软雅黑" pitchFamily="34" charset="0"/>
                <a:ea typeface="微软雅黑" pitchFamily="34" charset="-122"/>
                <a:cs typeface="微软雅黑" pitchFamily="34" charset="-120"/>
              </a:rPr>
              <a:t>、企业和个人的行为的只有法律和行政干预。故选C。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0489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6_BD.45_1#ce7d0a218?pid=a374b404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该跨境河流对突发水污染事件的适宜防范举措是(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6_1#ce7d0a218.bracket?pid=a374b404f&amp;color=0,0,0&amp;vpa=13&amp;vtp=1"/>
          <p:cNvSpPr/>
          <p:nvPr/>
        </p:nvSpPr>
        <p:spPr>
          <a:xfrm>
            <a:off x="646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5_2#ce7d0a218.choices?pid=a374b404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.各河段实施相同的应急措施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.关闭流域内危险货物运输企业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C.在高风险河段旁配备应急物资库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.仅上游国家对水污染进行监管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6_AS.47_1#ce7d0a218?vop=1&amp;pid=a374b404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本题考查跨境河流污染的防范措施。不同河段的水环境条件和风险等级可能不同</a:t>
            </a:r>
            <a:r>
              <a:rPr lang="en-US" altLang="zh-CN" sz="2000" b="0" i="0">
                <a:solidFill>
                  <a:srgbClr val="000000"/>
                </a:solidFill>
                <a:latin typeface="微软雅黑" pitchFamily="34" charset="0"/>
                <a:ea typeface="微软雅黑" pitchFamily="34" charset="-122"/>
                <a:cs typeface="微软雅黑" pitchFamily="34" charset="-120"/>
              </a:rPr>
              <a:t>，因此需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要根据实际情况制定不同的应急措施</a:t>
            </a:r>
            <a:r>
              <a:rPr lang="en-US" altLang="zh-CN" sz="2000" b="0" i="0" dirty="0">
                <a:solidFill>
                  <a:srgbClr val="000000"/>
                </a:solidFill>
                <a:latin typeface="微软雅黑" pitchFamily="34" charset="0"/>
                <a:ea typeface="微软雅黑" pitchFamily="34" charset="-122"/>
                <a:cs typeface="微软雅黑" pitchFamily="34" charset="-120"/>
              </a:rPr>
              <a:t>，A错误。关闭流域内危险货物运输企业</a:t>
            </a:r>
            <a:r>
              <a:rPr lang="en-US" altLang="zh-CN" sz="2000" b="0" i="0">
                <a:solidFill>
                  <a:srgbClr val="000000"/>
                </a:solidFill>
                <a:latin typeface="微软雅黑" pitchFamily="34" charset="0"/>
                <a:ea typeface="微软雅黑" pitchFamily="34" charset="-122"/>
                <a:cs typeface="微软雅黑" pitchFamily="34" charset="-120"/>
              </a:rPr>
              <a:t>，可能影响到当地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的经济和社会发展</a:t>
            </a:r>
            <a:r>
              <a:rPr lang="en-US" altLang="zh-CN" sz="2000" b="0" i="0" dirty="0">
                <a:solidFill>
                  <a:srgbClr val="000000"/>
                </a:solidFill>
                <a:latin typeface="微软雅黑" pitchFamily="34" charset="0"/>
                <a:ea typeface="微软雅黑" pitchFamily="34" charset="-122"/>
                <a:cs typeface="微软雅黑" pitchFamily="34" charset="-120"/>
              </a:rPr>
              <a:t>，因此更合理的做法是加强监管，确保危险货物运输过程中的安全，B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在高风险河段旁配备应急物资库可以确保在突发水污染事件发生时能够迅速调集物资进行处置，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减少污染物扩散的风险</a:t>
            </a:r>
            <a:r>
              <a:rPr lang="en-US" altLang="zh-CN" sz="2000" b="0" i="0" dirty="0">
                <a:solidFill>
                  <a:srgbClr val="000000"/>
                </a:solidFill>
                <a:latin typeface="微软雅黑" pitchFamily="34" charset="0"/>
                <a:ea typeface="微软雅黑" pitchFamily="34" charset="-122"/>
                <a:cs typeface="微软雅黑" pitchFamily="34" charset="-120"/>
              </a:rPr>
              <a:t>，C正确。跨境河流的水污染问题涉及多个国家或地区</a:t>
            </a:r>
            <a:r>
              <a:rPr lang="en-US" altLang="zh-CN" sz="2000" b="0" i="0">
                <a:solidFill>
                  <a:srgbClr val="000000"/>
                </a:solidFill>
                <a:latin typeface="微软雅黑" pitchFamily="34" charset="0"/>
                <a:ea typeface="微软雅黑" pitchFamily="34" charset="-122"/>
                <a:cs typeface="微软雅黑" pitchFamily="34" charset="-120"/>
              </a:rPr>
              <a:t>，需要各国或地区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共同合作</a:t>
            </a:r>
            <a:r>
              <a:rPr lang="en-US" altLang="zh-CN" sz="2000" b="0" i="0" dirty="0">
                <a:solidFill>
                  <a:srgbClr val="000000"/>
                </a:solidFill>
                <a:latin typeface="微软雅黑" pitchFamily="34" charset="0"/>
                <a:ea typeface="微软雅黑" pitchFamily="34" charset="-122"/>
                <a:cs typeface="微软雅黑" pitchFamily="34" charset="-120"/>
              </a:rPr>
              <a:t>、共同监管和治理，仅上游国家进行监管是远远不够的，D错误。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6_AS.47_2#ce7d0a218?vop=1&amp;pid=a374b404f&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环境污染问题治理措施的分析思路</a:t>
            </a:r>
            <a:endParaRPr lang="en-US" altLang="zh-CN" sz="2000" dirty="0"/>
          </a:p>
        </p:txBody>
      </p:sp>
      <p:pic>
        <p:nvPicPr>
          <p:cNvPr id="3" name="QC_6_AS.47_3#ce7d0a218?vop=1&amp;pid=a374b404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65576" y="1513528"/>
            <a:ext cx="5248656" cy="29077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0751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pic>
        <p:nvPicPr>
          <p:cNvPr id="2" name="QM_5_BD.48_1#528175dc0?htil=2&amp;pid=f7449503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55727" y="1026864"/>
            <a:ext cx="2066544" cy="3685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48_2#528175dc0?htil=2&amp;pid=f7449503b&amp;color=0,0,0&amp;vtp=1&amp;bt=1&amp;bbb=1&amp;hb=1"/>
          <p:cNvSpPr/>
          <p:nvPr/>
        </p:nvSpPr>
        <p:spPr>
          <a:xfrm>
            <a:off x="722376" y="972000"/>
            <a:ext cx="8549640"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[陕西西安2025高二月考]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Times New Roman" pitchFamily="34" charset="0"/>
                <a:ea typeface="KaiTi" pitchFamily="34" charset="-122"/>
                <a:cs typeface="Times New Roman" pitchFamily="34" charset="-120"/>
              </a:rPr>
              <a:t>60</a:t>
            </a:r>
            <a:r>
              <a:rPr lang="en-US" altLang="zh-CN" sz="2000" b="0" i="0" dirty="0">
                <a:solidFill>
                  <a:srgbClr val="000000"/>
                </a:solidFill>
                <a:latin typeface="微软雅黑" pitchFamily="34" charset="0"/>
                <a:ea typeface="楷体" pitchFamily="34" charset="-122"/>
                <a:cs typeface="微软雅黑" pitchFamily="34" charset="-120"/>
              </a:rPr>
              <a:t>年代初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查干湖的主要补给水源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霍林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河上游陆续修建了水库</a:t>
            </a:r>
            <a:r>
              <a:rPr lang="en-US" altLang="zh-CN" sz="2000" b="0" i="0" dirty="0">
                <a:solidFill>
                  <a:srgbClr val="000000"/>
                </a:solidFill>
                <a:latin typeface="Times New Roman" pitchFamily="34" charset="0"/>
                <a:ea typeface="KaiTi" pitchFamily="34" charset="-122"/>
                <a:cs typeface="Times New Roman" pitchFamily="34" charset="-120"/>
              </a:rPr>
              <a:t>；1984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修建草原运河</a:t>
            </a:r>
            <a:r>
              <a:rPr lang="en-US" altLang="zh-CN" sz="2000" b="0" i="0" dirty="0">
                <a:solidFill>
                  <a:srgbClr val="000000"/>
                </a:solidFill>
                <a:latin typeface="Times New Roman" pitchFamily="34" charset="0"/>
                <a:ea typeface="KaiTi" pitchFamily="34" charset="-122"/>
                <a:cs typeface="Times New Roman" pitchFamily="34" charset="-120"/>
              </a:rPr>
              <a:t>；2007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查干湖被列为国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家级自然保护区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下图为查干湖自然保护区功能分区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及草原运河示意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b）。据此完成下面小题。</a:t>
            </a:r>
            <a:endParaRPr lang="en-US" altLang="zh-CN" sz="2000" dirty="0"/>
          </a:p>
        </p:txBody>
      </p:sp>
      <p:sp>
        <p:nvSpPr>
          <p:cNvPr id="4" name="QC_6_BD.49_1#7a741218a?pid=528175dc0&amp;color=0,0,0&amp;vtp=1&amp;bt=1&amp;bbb=1">
            <a:extLst>
              <a:ext uri="{FF2B5EF4-FFF2-40B4-BE49-F238E27FC236}">
                <a16:creationId xmlns:a16="http://schemas.microsoft.com/office/drawing/2014/main" id="{0AE42E9C-69B7-0109-2ED9-2189B054CDC9}"/>
              </a:ext>
            </a:extLst>
          </p:cNvPr>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8.由于修建水库，</a:t>
            </a:r>
            <a:r>
              <a:rPr lang="en-US" altLang="zh-CN" sz="2000" b="0" i="0">
                <a:solidFill>
                  <a:srgbClr val="000000"/>
                </a:solidFill>
                <a:latin typeface="微软雅黑" pitchFamily="34" charset="0"/>
                <a:ea typeface="微软雅黑" pitchFamily="34" charset="-122"/>
                <a:cs typeface="微软雅黑" pitchFamily="34" charset="-120"/>
              </a:rPr>
              <a:t>查干湖湿地生态功能发生的变化是(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49_2#7a741218a.choices?pid=528175dc0&amp;color=0,0,0&amp;vtp=1&amp;bbb=1">
            <a:extLst>
              <a:ext uri="{FF2B5EF4-FFF2-40B4-BE49-F238E27FC236}">
                <a16:creationId xmlns:a16="http://schemas.microsoft.com/office/drawing/2014/main" id="{7C40927F-59AB-DE28-C479-BB7CFB8BCB7B}"/>
              </a:ext>
            </a:extLst>
          </p:cNvPr>
          <p:cNvSpPr/>
          <p:nvPr/>
        </p:nvSpPr>
        <p:spPr>
          <a:xfrm>
            <a:off x="722376" y="3242252"/>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.径流调节作用增强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.局部气候调节能力减弱</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C.水土保持能力增强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.水产品等提供能力减弱</a:t>
            </a:r>
            <a:endParaRPr lang="en-US" altLang="zh-CN" sz="2000" dirty="0"/>
          </a:p>
        </p:txBody>
      </p:sp>
      <p:sp>
        <p:nvSpPr>
          <p:cNvPr id="6" name="QC_6_AN.50_1#7a741218a.bracket?pid=528175dc0&amp;color=0,0,0&amp;vpa=14&amp;vtp=1">
            <a:extLst>
              <a:ext uri="{FF2B5EF4-FFF2-40B4-BE49-F238E27FC236}">
                <a16:creationId xmlns:a16="http://schemas.microsoft.com/office/drawing/2014/main" id="{09E662C5-E11C-85E3-9058-0A3CBE91B76B}"/>
              </a:ext>
            </a:extLst>
          </p:cNvPr>
          <p:cNvSpPr/>
          <p:nvPr/>
        </p:nvSpPr>
        <p:spPr>
          <a:xfrm>
            <a:off x="6721539" y="27836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AS.51_1#7a741218a?vop=1&amp;pid=528175dc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本题考查工程建设湿地生态功能的影响。20世纪60年代初，霍林河上游陆续修建水库</a:t>
            </a:r>
            <a:r>
              <a:rPr lang="en-US" altLang="zh-CN" sz="2000" b="0" i="0">
                <a:solidFill>
                  <a:srgbClr val="000000"/>
                </a:solidFill>
                <a:latin typeface="微软雅黑" pitchFamily="34" charset="0"/>
                <a:ea typeface="微软雅黑" pitchFamily="34" charset="-122"/>
                <a:cs typeface="微软雅黑" pitchFamily="34" charset="-120"/>
              </a:rPr>
              <a:t>，拦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蓄河水</a:t>
            </a:r>
            <a:r>
              <a:rPr lang="en-US" altLang="zh-CN" sz="2000" b="0" i="0" dirty="0">
                <a:solidFill>
                  <a:srgbClr val="000000"/>
                </a:solidFill>
                <a:latin typeface="微软雅黑" pitchFamily="34" charset="0"/>
                <a:ea typeface="微软雅黑" pitchFamily="34" charset="-122"/>
                <a:cs typeface="微软雅黑" pitchFamily="34" charset="-120"/>
              </a:rPr>
              <a:t>，使查干湖湿地水量减少，径流调节作用减弱，A错误；入湖水量减少，</a:t>
            </a:r>
            <a:r>
              <a:rPr lang="en-US" altLang="zh-CN" sz="2000" b="0" i="0">
                <a:solidFill>
                  <a:srgbClr val="000000"/>
                </a:solidFill>
                <a:latin typeface="微软雅黑" pitchFamily="34" charset="0"/>
                <a:ea typeface="微软雅黑" pitchFamily="34" charset="-122"/>
                <a:cs typeface="微软雅黑" pitchFamily="34" charset="-120"/>
              </a:rPr>
              <a:t>湖泊水位下降，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水域面积减小</a:t>
            </a:r>
            <a:r>
              <a:rPr lang="en-US" altLang="zh-CN" sz="2000" b="0" i="0" dirty="0">
                <a:solidFill>
                  <a:srgbClr val="000000"/>
                </a:solidFill>
                <a:latin typeface="微软雅黑" pitchFamily="34" charset="0"/>
                <a:ea typeface="微软雅黑" pitchFamily="34" charset="-122"/>
                <a:cs typeface="微软雅黑" pitchFamily="34" charset="-120"/>
              </a:rPr>
              <a:t>，局部气候调节能力减弱，B正确；查干湖水域面积减小</a:t>
            </a:r>
            <a:r>
              <a:rPr lang="en-US" altLang="zh-CN" sz="2000" b="0" i="0">
                <a:solidFill>
                  <a:srgbClr val="000000"/>
                </a:solidFill>
                <a:latin typeface="微软雅黑" pitchFamily="34" charset="0"/>
                <a:ea typeface="微软雅黑" pitchFamily="34" charset="-122"/>
                <a:cs typeface="微软雅黑" pitchFamily="34" charset="-120"/>
              </a:rPr>
              <a:t>，导致湖区周边地区气候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干燥</a:t>
            </a:r>
            <a:r>
              <a:rPr lang="en-US" altLang="zh-CN" sz="2000" b="0" i="0" dirty="0">
                <a:solidFill>
                  <a:srgbClr val="000000"/>
                </a:solidFill>
                <a:latin typeface="微软雅黑" pitchFamily="34" charset="0"/>
                <a:ea typeface="微软雅黑" pitchFamily="34" charset="-122"/>
                <a:cs typeface="微软雅黑" pitchFamily="34" charset="-120"/>
              </a:rPr>
              <a:t>，裸露湖床沙漠化、盐碱化严重，植被状况变差，水土保持能力变差，C错误</a:t>
            </a:r>
            <a:r>
              <a:rPr lang="en-US" altLang="zh-CN" sz="2000" b="0" i="0">
                <a:solidFill>
                  <a:srgbClr val="000000"/>
                </a:solidFill>
                <a:latin typeface="微软雅黑" pitchFamily="34" charset="0"/>
                <a:ea typeface="微软雅黑" pitchFamily="34" charset="-122"/>
                <a:cs typeface="微软雅黑" pitchFamily="34" charset="-120"/>
              </a:rPr>
              <a:t>；提供水产品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属于经济功能</a:t>
            </a:r>
            <a:r>
              <a:rPr lang="en-US" altLang="zh-CN" sz="2000" b="0" i="0" dirty="0">
                <a:solidFill>
                  <a:srgbClr val="000000"/>
                </a:solidFill>
                <a:latin typeface="微软雅黑" pitchFamily="34" charset="0"/>
                <a:ea typeface="微软雅黑" pitchFamily="34" charset="-122"/>
                <a:cs typeface="微软雅黑" pitchFamily="34" charset="-120"/>
              </a:rPr>
              <a:t>，不属于生态功能，D错误。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2426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6_BD.52_1#7d5cb8efa?pid=528175dc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能够体现查干湖核心区主要作用的是(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3_1#7d5cb8efa.bracket?pid=528175dc0&amp;color=0,0,0&amp;vpa=15&amp;vtp=1"/>
          <p:cNvSpPr/>
          <p:nvPr/>
        </p:nvSpPr>
        <p:spPr>
          <a:xfrm>
            <a:off x="518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2_2#7d5cb8efa.choices?pid=528175dc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A.进行科学观测</a:t>
            </a:r>
            <a:r>
              <a:rPr lang="en-US" altLang="zh-CN" sz="2000" b="0" i="0">
                <a:solidFill>
                  <a:srgbClr val="000000"/>
                </a:solidFill>
                <a:latin typeface="微软雅黑" pitchFamily="34" charset="0"/>
                <a:ea typeface="微软雅黑" pitchFamily="34" charset="-122"/>
                <a:cs typeface="微软雅黑" pitchFamily="34" charset="-120"/>
              </a:rPr>
              <a:t>，开展实验研究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.开展冬捕活动，建设旅游景区</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.保护濒危鱼类</a:t>
            </a:r>
            <a:r>
              <a:rPr lang="en-US" altLang="zh-CN" sz="2000" b="0" i="0">
                <a:solidFill>
                  <a:srgbClr val="000000"/>
                </a:solidFill>
                <a:latin typeface="微软雅黑" pitchFamily="34" charset="0"/>
                <a:ea typeface="微软雅黑" pitchFamily="34" charset="-122"/>
                <a:cs typeface="微软雅黑" pitchFamily="34" charset="-120"/>
              </a:rPr>
              <a:t>，建立繁育基地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.禁止干扰活动，保护自然本底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6_AS.54_1#7d5cb8efa?vop=1&amp;pid=528175dc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本题考查湖泊的生态作用。根据材料并结合所学知识可知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，查干湖被列为国家级自然保护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，其核心区应属于禁止开发区域，因此，查干湖核心区的主要作用是禁止干扰活动</a:t>
            </a:r>
            <a:r>
              <a:rPr lang="en-US" altLang="zh-CN" sz="2000" b="0" i="0">
                <a:solidFill>
                  <a:srgbClr val="000000"/>
                </a:solidFill>
                <a:latin typeface="微软雅黑" pitchFamily="34" charset="0"/>
                <a:ea typeface="微软雅黑" pitchFamily="34" charset="-122"/>
                <a:cs typeface="微软雅黑" pitchFamily="34" charset="-120"/>
              </a:rPr>
              <a:t>，保护自然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本底</a:t>
            </a:r>
            <a:r>
              <a:rPr lang="en-US" altLang="zh-CN" sz="2000" b="0" i="0" dirty="0">
                <a:solidFill>
                  <a:srgbClr val="000000"/>
                </a:solidFill>
                <a:latin typeface="微软雅黑" pitchFamily="34" charset="0"/>
                <a:ea typeface="微软雅黑" pitchFamily="34" charset="-122"/>
                <a:cs typeface="微软雅黑" pitchFamily="34" charset="-120"/>
              </a:rPr>
              <a:t>，D正确；开展实验研究、冬捕活动以及建立繁育基地，均可以在实验区适度进行</a:t>
            </a:r>
            <a:r>
              <a:rPr lang="en-US" altLang="zh-CN" sz="2000" b="0" i="0">
                <a:solidFill>
                  <a:srgbClr val="000000"/>
                </a:solidFill>
                <a:latin typeface="微软雅黑" pitchFamily="34" charset="0"/>
                <a:ea typeface="微软雅黑" pitchFamily="34" charset="-122"/>
                <a:cs typeface="微软雅黑" pitchFamily="34" charset="-120"/>
              </a:rPr>
              <a:t>，不是核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心区的主要作用</a:t>
            </a:r>
            <a:r>
              <a:rPr lang="en-US" altLang="zh-CN" sz="2000" b="0" i="0" dirty="0">
                <a:solidFill>
                  <a:srgbClr val="000000"/>
                </a:solidFill>
                <a:latin typeface="微软雅黑" pitchFamily="34" charset="0"/>
                <a:ea typeface="微软雅黑" pitchFamily="34" charset="-122"/>
                <a:cs typeface="微软雅黑" pitchFamily="34" charset="-120"/>
              </a:rPr>
              <a:t>，A、B、C错误。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30465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6123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6_BD.55_1#7d3de2b85?pid=528175dc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草原运河对查干湖及周边地区生态安全的影响有(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6_1#7d3de2b85.bracket?pid=528175dc0&amp;color=0,0,0&amp;vpa=16&amp;vtp=1"/>
          <p:cNvSpPr/>
          <p:nvPr/>
        </p:nvSpPr>
        <p:spPr>
          <a:xfrm>
            <a:off x="6616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5_2#7d3de2b85?pid=528175dc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①增加湖区的水量</a:t>
            </a:r>
            <a:r>
              <a:rPr lang="en-US" altLang="zh-CN" sz="2000" b="0" i="0">
                <a:solidFill>
                  <a:srgbClr val="000000"/>
                </a:solidFill>
                <a:latin typeface="微软雅黑" pitchFamily="34" charset="0"/>
                <a:ea typeface="微软雅黑" pitchFamily="34" charset="-122"/>
                <a:cs typeface="微软雅黑" pitchFamily="34" charset="-120"/>
              </a:rPr>
              <a:t>，改善湖泊水质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降低湖水盐度</a:t>
            </a:r>
            <a:r>
              <a:rPr lang="en-US" altLang="zh-CN" sz="2000" b="0" i="0">
                <a:solidFill>
                  <a:srgbClr val="000000"/>
                </a:solidFill>
                <a:latin typeface="微软雅黑" pitchFamily="34" charset="0"/>
                <a:ea typeface="微软雅黑" pitchFamily="34" charset="-122"/>
                <a:cs typeface="微软雅黑" pitchFamily="34" charset="-120"/>
              </a:rPr>
              <a:t>，由内流湖转变为外流湖</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增加湿地面积</a:t>
            </a:r>
            <a:r>
              <a:rPr lang="en-US" altLang="zh-CN" sz="2000" b="0" i="0">
                <a:solidFill>
                  <a:srgbClr val="000000"/>
                </a:solidFill>
                <a:latin typeface="微软雅黑" pitchFamily="34" charset="0"/>
                <a:ea typeface="微软雅黑" pitchFamily="34" charset="-122"/>
                <a:cs typeface="微软雅黑" pitchFamily="34" charset="-120"/>
              </a:rPr>
              <a:t>，维护生物多样性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抬高地下水位</a:t>
            </a:r>
            <a:r>
              <a:rPr lang="en-US" altLang="zh-CN" sz="2000" b="0" i="0">
                <a:solidFill>
                  <a:srgbClr val="000000"/>
                </a:solidFill>
                <a:latin typeface="微软雅黑" pitchFamily="34" charset="0"/>
                <a:ea typeface="微软雅黑" pitchFamily="34" charset="-122"/>
                <a:cs typeface="微软雅黑" pitchFamily="34" charset="-120"/>
              </a:rPr>
              <a:t>，减缓湖区土地退化进程</a:t>
            </a:r>
            <a:endParaRPr lang="en-US" altLang="zh-CN" sz="2000" dirty="0"/>
          </a:p>
        </p:txBody>
      </p:sp>
      <p:sp>
        <p:nvSpPr>
          <p:cNvPr id="5" name="QC_6_BD.55_3#7d3de2b85.choices?pid=528175dc0&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AS.57_1#7d3de2b85?vop=1&amp;pid=528175dc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本题考查河流对环境安全的影响。草原运河使松花江水源源不断地流入查干湖</a:t>
            </a:r>
            <a:r>
              <a:rPr lang="en-US" altLang="zh-CN" sz="2000" b="0" i="0" spc="-50">
                <a:solidFill>
                  <a:srgbClr val="000000"/>
                </a:solidFill>
                <a:latin typeface="微软雅黑" pitchFamily="34" charset="0"/>
                <a:ea typeface="微软雅黑" pitchFamily="34" charset="-122"/>
                <a:cs typeface="微软雅黑" pitchFamily="34" charset="-120"/>
              </a:rPr>
              <a:t>，增加了湖区</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的水量</a:t>
            </a:r>
            <a:r>
              <a:rPr lang="en-US" altLang="zh-CN" sz="2000" b="0" i="0" spc="-50" dirty="0">
                <a:solidFill>
                  <a:srgbClr val="000000"/>
                </a:solidFill>
                <a:latin typeface="微软雅黑" pitchFamily="34" charset="0"/>
                <a:ea typeface="微软雅黑" pitchFamily="34" charset="-122"/>
                <a:cs typeface="微软雅黑" pitchFamily="34" charset="-120"/>
              </a:rPr>
              <a:t>，降低了湖水的盐度，改善了湖泊水质，使查干湖焕发了新的生机</a:t>
            </a:r>
            <a:r>
              <a:rPr lang="en-US" altLang="zh-CN" sz="2000" b="0" i="0" spc="-50">
                <a:solidFill>
                  <a:srgbClr val="000000"/>
                </a:solidFill>
                <a:latin typeface="微软雅黑" pitchFamily="34" charset="0"/>
                <a:ea typeface="微软雅黑" pitchFamily="34" charset="-122"/>
                <a:cs typeface="微软雅黑" pitchFamily="34" charset="-120"/>
              </a:rPr>
              <a:t>，明显地改善了区域自然</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状况与生态环境</a:t>
            </a:r>
            <a:r>
              <a:rPr lang="en-US" altLang="zh-CN" sz="2000" b="0" i="0" spc="-50" dirty="0">
                <a:solidFill>
                  <a:srgbClr val="000000"/>
                </a:solidFill>
                <a:latin typeface="微软雅黑" pitchFamily="34" charset="0"/>
                <a:ea typeface="微软雅黑" pitchFamily="34" charset="-122"/>
                <a:cs typeface="微软雅黑" pitchFamily="34" charset="-120"/>
              </a:rPr>
              <a:t>，增加了湿地面积，维护了生物多样性，抬高了地下水位</a:t>
            </a:r>
            <a:r>
              <a:rPr lang="en-US" altLang="zh-CN" sz="2000" b="0" i="0" spc="-50">
                <a:solidFill>
                  <a:srgbClr val="000000"/>
                </a:solidFill>
                <a:latin typeface="微软雅黑" pitchFamily="34" charset="0"/>
                <a:ea typeface="微软雅黑" pitchFamily="34" charset="-122"/>
                <a:cs typeface="微软雅黑" pitchFamily="34" charset="-120"/>
              </a:rPr>
              <a:t>，减缓了湖区土地退化进</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程</a:t>
            </a:r>
            <a:r>
              <a:rPr lang="en-US" altLang="zh-CN" sz="2000" b="0" i="0" spc="-50" dirty="0">
                <a:solidFill>
                  <a:srgbClr val="000000"/>
                </a:solidFill>
                <a:latin typeface="微软雅黑" pitchFamily="34" charset="0"/>
                <a:ea typeface="微软雅黑" pitchFamily="34" charset="-122"/>
                <a:cs typeface="微软雅黑" pitchFamily="34" charset="-120"/>
              </a:rPr>
              <a:t>，但查干湖依然是内流湖，湖水输出的方式依然主要为蒸发，①③④正确，②错误。故选C。</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00986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pic>
        <p:nvPicPr>
          <p:cNvPr id="2" name="QM_5_BD.58_1#0cda8fd48?htil=3&amp;pid=f7449503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14817" y="972000"/>
            <a:ext cx="2399873" cy="26656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58_2#0cda8fd48?htil=3&amp;pid=f7449503b&amp;color=0,0,0&amp;vtp=1&amp;bt=1&amp;bbb=1&amp;hb=1&amp;hs=1"/>
          <p:cNvSpPr/>
          <p:nvPr/>
        </p:nvSpPr>
        <p:spPr>
          <a:xfrm>
            <a:off x="722376" y="984699"/>
            <a:ext cx="7982712"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[山东济宁2025高二期中]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持久性有机污染物</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主要来自农药使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化石燃料燃烧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能够经挥发进入大气且在大气环境中长期存在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国科研团队发现青藏高原大气中</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主要来自跨境传输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青藏高原被认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为是研究</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大气远距离传输机制的理想场所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受西风带和季风交替影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青藏高原南部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北部的</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浓度峰值有明显的季节差异</a:t>
            </a:r>
            <a:r>
              <a:rPr lang="en-US" altLang="zh-CN" sz="2000" b="0" i="0">
                <a:solidFill>
                  <a:srgbClr val="000000"/>
                </a:solidFill>
                <a:latin typeface="Times New Roman" pitchFamily="34" charset="0"/>
                <a:ea typeface="KaiTi" pitchFamily="34" charset="-122"/>
                <a:cs typeface="Times New Roman" pitchFamily="34" charset="-120"/>
              </a:rPr>
              <a:t>。据此完成</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6_BD.59_1#ab0ea73f7?pid=0cda8fd48&amp;color=0,0,0&amp;vtp=1&amp;bt=1&amp;bbb=1&amp;hs=1">
            <a:extLst>
              <a:ext uri="{FF2B5EF4-FFF2-40B4-BE49-F238E27FC236}">
                <a16:creationId xmlns:a16="http://schemas.microsoft.com/office/drawing/2014/main" id="{F2774907-ACBA-E15A-502A-2E2254842F69}"/>
              </a:ext>
            </a:extLst>
          </p:cNvPr>
          <p:cNvSpPr/>
          <p:nvPr/>
        </p:nvSpPr>
        <p:spPr>
          <a:xfrm>
            <a:off x="722376" y="3703261"/>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11.青藏高原被认为是研究POPs大气远距离传输机制的理想场所，</a:t>
            </a:r>
            <a:r>
              <a:rPr lang="en-US" altLang="zh-CN" sz="2000" b="0" i="0">
                <a:solidFill>
                  <a:srgbClr val="000000"/>
                </a:solidFill>
                <a:latin typeface="微软雅黑" pitchFamily="34" charset="0"/>
                <a:ea typeface="微软雅黑" pitchFamily="34" charset="-122"/>
                <a:cs typeface="微软雅黑" pitchFamily="34" charset="-120"/>
              </a:rPr>
              <a:t>是因为该地区(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59_2#ab0ea73f7.choices?pid=0cda8fd48&amp;color=0,0,0&amp;vtp=1&amp;bbb=1">
            <a:extLst>
              <a:ext uri="{FF2B5EF4-FFF2-40B4-BE49-F238E27FC236}">
                <a16:creationId xmlns:a16="http://schemas.microsoft.com/office/drawing/2014/main" id="{2214AB9C-5E80-8F32-10A6-68C5CEE7BB3F}"/>
              </a:ext>
            </a:extLst>
          </p:cNvPr>
          <p:cNvSpPr/>
          <p:nvPr/>
        </p:nvSpPr>
        <p:spPr>
          <a:xfrm>
            <a:off x="722376" y="4162366"/>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.高原面积广阔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.河谷农业发达</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C.受季风影响小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.工业规模偏小</a:t>
            </a:r>
            <a:endParaRPr lang="en-US" altLang="zh-CN" sz="2000" dirty="0"/>
          </a:p>
        </p:txBody>
      </p:sp>
      <p:sp>
        <p:nvSpPr>
          <p:cNvPr id="6" name="QC_6_AN.60_1#ab0ea73f7.bracket?pid=0cda8fd48&amp;color=0,0,0&amp;vpa=17&amp;vtp=1">
            <a:extLst>
              <a:ext uri="{FF2B5EF4-FFF2-40B4-BE49-F238E27FC236}">
                <a16:creationId xmlns:a16="http://schemas.microsoft.com/office/drawing/2014/main" id="{659D211B-9FC2-DA94-B465-643124C1EDC3}"/>
              </a:ext>
            </a:extLst>
          </p:cNvPr>
          <p:cNvSpPr/>
          <p:nvPr/>
        </p:nvSpPr>
        <p:spPr>
          <a:xfrm>
            <a:off x="9779064" y="3703261"/>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AS.61_1#ab0ea73f7?vop=1&amp;pid=0cda8fd48&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本题考查污染物跨国转移。由材料“持久性有机污染物（POPs）主要来自农药使用</a:t>
            </a:r>
            <a:r>
              <a:rPr lang="en-US" altLang="zh-CN" sz="2000" b="0" i="0">
                <a:solidFill>
                  <a:srgbClr val="000000"/>
                </a:solidFill>
                <a:latin typeface="微软雅黑" pitchFamily="34" charset="0"/>
                <a:ea typeface="微软雅黑" pitchFamily="34" charset="-122"/>
                <a:cs typeface="微软雅黑" pitchFamily="34" charset="-120"/>
              </a:rPr>
              <a:t>、化石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燃料燃烧</a:t>
            </a:r>
            <a:r>
              <a:rPr lang="en-US" altLang="zh-CN" sz="2000" b="0" i="0" dirty="0">
                <a:solidFill>
                  <a:srgbClr val="000000"/>
                </a:solidFill>
                <a:latin typeface="微软雅黑" pitchFamily="34" charset="0"/>
                <a:ea typeface="微软雅黑" pitchFamily="34" charset="-122"/>
                <a:cs typeface="微软雅黑" pitchFamily="34" charset="-120"/>
              </a:rPr>
              <a:t>”可知，青藏高原工业规模偏小，工业生产燃烧化石燃料等排放的POPs相对较少</a:t>
            </a:r>
            <a:r>
              <a:rPr lang="en-US" altLang="zh-CN" sz="2000" b="0" i="0">
                <a:solidFill>
                  <a:srgbClr val="000000"/>
                </a:solidFill>
                <a:latin typeface="微软雅黑" pitchFamily="34" charset="0"/>
                <a:ea typeface="微软雅黑" pitchFamily="34" charset="-122"/>
                <a:cs typeface="微软雅黑" pitchFamily="34" charset="-120"/>
              </a:rPr>
              <a:t>,这样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大气中的</a:t>
            </a:r>
            <a:r>
              <a:rPr lang="en-US" altLang="zh-CN" sz="2000" b="0" i="0" dirty="0">
                <a:solidFill>
                  <a:srgbClr val="000000"/>
                </a:solidFill>
                <a:latin typeface="微软雅黑" pitchFamily="34" charset="0"/>
                <a:ea typeface="微软雅黑" pitchFamily="34" charset="-122"/>
                <a:cs typeface="微软雅黑" pitchFamily="34" charset="-120"/>
              </a:rPr>
              <a:t>POPs更多可能来自跨境传输，从而减少了本地污染源对研究</a:t>
            </a:r>
            <a:r>
              <a:rPr lang="en-US" altLang="zh-CN" sz="2000" b="0" i="0">
                <a:solidFill>
                  <a:srgbClr val="000000"/>
                </a:solidFill>
                <a:latin typeface="微软雅黑" pitchFamily="34" charset="0"/>
                <a:ea typeface="微软雅黑" pitchFamily="34" charset="-122"/>
                <a:cs typeface="微软雅黑" pitchFamily="34" charset="-120"/>
              </a:rPr>
              <a:t>POPs大气远距离传输机制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的干扰</a:t>
            </a:r>
            <a:r>
              <a:rPr lang="en-US" altLang="zh-CN" sz="2000" b="0" i="0" dirty="0">
                <a:solidFill>
                  <a:srgbClr val="000000"/>
                </a:solidFill>
                <a:latin typeface="微软雅黑" pitchFamily="34" charset="0"/>
                <a:ea typeface="微软雅黑" pitchFamily="34" charset="-122"/>
                <a:cs typeface="微软雅黑" pitchFamily="34" charset="-120"/>
              </a:rPr>
              <a:t>，使得该地区成为研究POPs大气远距离传输机制的理想场所，D正确</a:t>
            </a:r>
            <a:r>
              <a:rPr lang="en-US" altLang="zh-CN" sz="2000" b="0" i="0">
                <a:solidFill>
                  <a:srgbClr val="000000"/>
                </a:solidFill>
                <a:latin typeface="微软雅黑" pitchFamily="34" charset="0"/>
                <a:ea typeface="微软雅黑" pitchFamily="34" charset="-122"/>
                <a:cs typeface="微软雅黑" pitchFamily="34" charset="-120"/>
              </a:rPr>
              <a:t>；高原面积广阔本身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并不直接决定它就是研究</a:t>
            </a:r>
            <a:r>
              <a:rPr lang="en-US" altLang="zh-CN" sz="2000" b="0" i="0" dirty="0">
                <a:solidFill>
                  <a:srgbClr val="000000"/>
                </a:solidFill>
                <a:latin typeface="微软雅黑" pitchFamily="34" charset="0"/>
                <a:ea typeface="微软雅黑" pitchFamily="34" charset="-122"/>
                <a:cs typeface="微软雅黑" pitchFamily="34" charset="-120"/>
              </a:rPr>
              <a:t>POPs大气远距离传输机制的理想场所，A错误</a:t>
            </a:r>
            <a:r>
              <a:rPr lang="en-US" altLang="zh-CN" sz="2000" b="0" i="0">
                <a:solidFill>
                  <a:srgbClr val="000000"/>
                </a:solidFill>
                <a:latin typeface="微软雅黑" pitchFamily="34" charset="0"/>
                <a:ea typeface="微软雅黑" pitchFamily="34" charset="-122"/>
                <a:cs typeface="微软雅黑" pitchFamily="34" charset="-120"/>
              </a:rPr>
              <a:t>；河谷农业发达可能会增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加本地</a:t>
            </a:r>
            <a:r>
              <a:rPr lang="en-US" altLang="zh-CN" sz="2000" b="0" i="0" dirty="0">
                <a:solidFill>
                  <a:srgbClr val="000000"/>
                </a:solidFill>
                <a:latin typeface="微软雅黑" pitchFamily="34" charset="0"/>
                <a:ea typeface="微软雅黑" pitchFamily="34" charset="-122"/>
                <a:cs typeface="微软雅黑" pitchFamily="34" charset="-120"/>
              </a:rPr>
              <a:t>POPs的排放，对研究POPs大气远距离传输机制产生干扰，B错误；季风会加强</a:t>
            </a:r>
            <a:r>
              <a:rPr lang="en-US" altLang="zh-CN" sz="2000" b="0" i="0">
                <a:solidFill>
                  <a:srgbClr val="000000"/>
                </a:solidFill>
                <a:latin typeface="微软雅黑" pitchFamily="34" charset="0"/>
                <a:ea typeface="微软雅黑" pitchFamily="34" charset="-122"/>
                <a:cs typeface="微软雅黑" pitchFamily="34" charset="-120"/>
              </a:rPr>
              <a:t>POPs大气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远距离传输</a:t>
            </a:r>
            <a:r>
              <a:rPr lang="en-US" altLang="zh-CN" sz="2000" b="0" i="0" dirty="0">
                <a:solidFill>
                  <a:srgbClr val="000000"/>
                </a:solidFill>
                <a:latin typeface="微软雅黑" pitchFamily="34" charset="0"/>
                <a:ea typeface="微软雅黑" pitchFamily="34" charset="-122"/>
                <a:cs typeface="微软雅黑" pitchFamily="34" charset="-120"/>
              </a:rPr>
              <a:t>，故受季风影响小不是其原因，C错误。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463844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BD.62_1#2104eef4e?pid=0cda8fd4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12.图b中“某观测站”最可能是图a</a:t>
            </a: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3_1#2104eef4e.bracket?pid=0cda8fd48&amp;color=0,0,0&amp;vpa=18&amp;vtp=1"/>
          <p:cNvSpPr/>
          <p:nvPr/>
        </p:nvSpPr>
        <p:spPr>
          <a:xfrm>
            <a:off x="538168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62_2#2104eef4e.choices?pid=0cda8fd48&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AS.64_1#2104eef4e?vop=1&amp;pid=0cda8fd4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本题考查污染物跨国转移的影响。读图b并结合材料“受西风带和季风交替影响</a:t>
            </a:r>
            <a:r>
              <a:rPr lang="en-US" altLang="zh-CN" sz="2000" b="0" i="0">
                <a:solidFill>
                  <a:srgbClr val="000000"/>
                </a:solidFill>
                <a:latin typeface="微软雅黑" pitchFamily="34" charset="0"/>
                <a:ea typeface="微软雅黑" pitchFamily="34" charset="-122"/>
                <a:cs typeface="微软雅黑" pitchFamily="34" charset="-120"/>
              </a:rPr>
              <a:t>，青藏高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原南部</a:t>
            </a:r>
            <a:r>
              <a:rPr lang="en-US" altLang="zh-CN" sz="2000" b="0" i="0" dirty="0">
                <a:solidFill>
                  <a:srgbClr val="000000"/>
                </a:solidFill>
                <a:latin typeface="微软雅黑" pitchFamily="34" charset="0"/>
                <a:ea typeface="微软雅黑" pitchFamily="34" charset="-122"/>
                <a:cs typeface="微软雅黑" pitchFamily="34" charset="-120"/>
              </a:rPr>
              <a:t>、北部的POPs浓度峰值有明显的季节差异”可知，该观测站POPs</a:t>
            </a:r>
            <a:r>
              <a:rPr lang="en-US" altLang="zh-CN" sz="2000" b="0" i="0">
                <a:solidFill>
                  <a:srgbClr val="000000"/>
                </a:solidFill>
                <a:latin typeface="微软雅黑" pitchFamily="34" charset="0"/>
                <a:ea typeface="微软雅黑" pitchFamily="34" charset="-122"/>
                <a:cs typeface="微软雅黑" pitchFamily="34" charset="-120"/>
              </a:rPr>
              <a:t>的浓度季节变化显著，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夏季大</a:t>
            </a:r>
            <a:r>
              <a:rPr lang="en-US" altLang="zh-CN" sz="2000" b="0" i="0" dirty="0">
                <a:solidFill>
                  <a:srgbClr val="000000"/>
                </a:solidFill>
                <a:latin typeface="微软雅黑" pitchFamily="34" charset="0"/>
                <a:ea typeface="微软雅黑" pitchFamily="34" charset="-122"/>
                <a:cs typeface="微软雅黑" pitchFamily="34" charset="-120"/>
              </a:rPr>
              <a:t>、冬季小。结合图a，四地中丁位于青藏高原南部，夏季受西南季风影响</a:t>
            </a:r>
            <a:r>
              <a:rPr lang="en-US" altLang="zh-CN" sz="2000" b="0" i="0">
                <a:solidFill>
                  <a:srgbClr val="000000"/>
                </a:solidFill>
                <a:latin typeface="微软雅黑" pitchFamily="34" charset="0"/>
                <a:ea typeface="微软雅黑" pitchFamily="34" charset="-122"/>
                <a:cs typeface="微软雅黑" pitchFamily="34" charset="-120"/>
              </a:rPr>
              <a:t>，西南季风会将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南亚等地排放的</a:t>
            </a:r>
            <a:r>
              <a:rPr lang="en-US" altLang="zh-CN" sz="2000" b="0" i="0" dirty="0">
                <a:solidFill>
                  <a:srgbClr val="000000"/>
                </a:solidFill>
                <a:latin typeface="微软雅黑" pitchFamily="34" charset="0"/>
                <a:ea typeface="微软雅黑" pitchFamily="34" charset="-122"/>
                <a:cs typeface="微软雅黑" pitchFamily="34" charset="-120"/>
              </a:rPr>
              <a:t>POPs输送过来，南部大气中POPs的浓度峰值出现在夏季，D正确；甲</a:t>
            </a:r>
            <a:r>
              <a:rPr lang="en-US" altLang="zh-CN" sz="2000" b="0" i="0">
                <a:solidFill>
                  <a:srgbClr val="000000"/>
                </a:solidFill>
                <a:latin typeface="微软雅黑" pitchFamily="34" charset="0"/>
                <a:ea typeface="微软雅黑" pitchFamily="34" charset="-122"/>
                <a:cs typeface="微软雅黑" pitchFamily="34" charset="-120"/>
              </a:rPr>
              <a:t>、乙冬季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受西风带影响较强</a:t>
            </a:r>
            <a:r>
              <a:rPr lang="en-US" altLang="zh-CN" sz="2000" b="0" i="0" dirty="0">
                <a:solidFill>
                  <a:srgbClr val="000000"/>
                </a:solidFill>
                <a:latin typeface="微软雅黑" pitchFamily="34" charset="0"/>
                <a:ea typeface="微软雅黑" pitchFamily="34" charset="-122"/>
                <a:cs typeface="微软雅黑" pitchFamily="34" charset="-120"/>
              </a:rPr>
              <a:t>，西风会把中亚等地的POPs带到这些地区，所以甲、乙两地大气中</a:t>
            </a:r>
            <a:r>
              <a:rPr lang="en-US" altLang="zh-CN" sz="2000" b="0" i="0">
                <a:solidFill>
                  <a:srgbClr val="000000"/>
                </a:solidFill>
                <a:latin typeface="微软雅黑" pitchFamily="34" charset="0"/>
                <a:ea typeface="微软雅黑" pitchFamily="34" charset="-122"/>
                <a:cs typeface="微软雅黑" pitchFamily="34" charset="-120"/>
              </a:rPr>
              <a:t>POPs的浓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度峰值应出现在冬季</a:t>
            </a:r>
            <a:r>
              <a:rPr lang="en-US" altLang="zh-CN" sz="2000" b="0" i="0" dirty="0">
                <a:solidFill>
                  <a:srgbClr val="000000"/>
                </a:solidFill>
                <a:latin typeface="微软雅黑" pitchFamily="34" charset="0"/>
                <a:ea typeface="微软雅黑" pitchFamily="34" charset="-122"/>
                <a:cs typeface="微软雅黑" pitchFamily="34" charset="-120"/>
              </a:rPr>
              <a:t>，A、B错误；丙位置更靠东，POPs的浓度季节变化相对更小，C错误。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7577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M_5_BD.4_1#cc67e9977?pid=8fdf469e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生物多样性公约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是一项保护地球生物资源的国际性公约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由联合国环境规划署发起的政府间</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谈判委员会第七次会议在内罗毕通过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我国是该公约的签署国</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5_1#3eb4a7f78?pid=cc67e9977&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2.《生物多样性公约》</a:t>
            </a:r>
            <a:r>
              <a:rPr lang="en-US" altLang="zh-CN" sz="2000" b="0" i="0">
                <a:solidFill>
                  <a:srgbClr val="000000"/>
                </a:solidFill>
                <a:latin typeface="微软雅黑" pitchFamily="34" charset="0"/>
                <a:ea typeface="微软雅黑" pitchFamily="34" charset="-122"/>
                <a:cs typeface="微软雅黑" pitchFamily="34" charset="-120"/>
              </a:rPr>
              <a:t>在我国(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6_1#3eb4a7f78.bracket?pid=cc67e9977&amp;color=0,0,0&amp;vpa=2&amp;vtp=1"/>
          <p:cNvSpPr/>
          <p:nvPr/>
        </p:nvSpPr>
        <p:spPr>
          <a:xfrm>
            <a:off x="4168839" y="18692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5_2#3eb4a7f78?pid=cc67e9977&amp;color=0,0,0&amp;vtp=1&amp;bbb=1&amp;hb=1"/>
          <p:cNvSpPr/>
          <p:nvPr/>
        </p:nvSpPr>
        <p:spPr>
          <a:xfrm>
            <a:off x="722376" y="2332043"/>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①具有法律效力</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②负有相同的国际义务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③构成我国环境法规体系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④是制定</a:t>
            </a:r>
            <a:r>
              <a:rPr lang="en-US" altLang="zh-CN" sz="2000" b="0" i="0">
                <a:solidFill>
                  <a:srgbClr val="000000"/>
                </a:solidFill>
                <a:latin typeface="微软雅黑" pitchFamily="34" charset="0"/>
                <a:ea typeface="微软雅黑" pitchFamily="34" charset="-122"/>
                <a:cs typeface="微软雅黑" pitchFamily="34" charset="-120"/>
              </a:rPr>
              <a:t>《中华人民共和国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宪法</a:t>
            </a:r>
            <a:r>
              <a:rPr lang="en-US" altLang="zh-CN" sz="2000" b="0" i="0" dirty="0">
                <a:solidFill>
                  <a:srgbClr val="000000"/>
                </a:solidFill>
                <a:latin typeface="微软雅黑" pitchFamily="34" charset="0"/>
                <a:ea typeface="微软雅黑" pitchFamily="34" charset="-122"/>
                <a:cs typeface="微软雅黑" pitchFamily="34" charset="-120"/>
              </a:rPr>
              <a:t>》的依据</a:t>
            </a:r>
            <a:endParaRPr lang="en-US" altLang="zh-CN" sz="2000" dirty="0"/>
          </a:p>
        </p:txBody>
      </p:sp>
      <p:sp>
        <p:nvSpPr>
          <p:cNvPr id="6" name="QC_6_BD.5_3#3eb4a7f78.choices?pid=cc67e9977&amp;color=0,0,0&amp;vtp=1&amp;bbb=1"/>
          <p:cNvSpPr/>
          <p:nvPr/>
        </p:nvSpPr>
        <p:spPr>
          <a:xfrm>
            <a:off x="722376" y="3244030"/>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BD.65_1#011e496a5?pid=0cda8fd4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13.为减轻青藏高原地区的POPs跨境污染，</a:t>
            </a:r>
            <a:r>
              <a:rPr lang="en-US" altLang="zh-CN" sz="2000" b="0" i="0">
                <a:solidFill>
                  <a:srgbClr val="000000"/>
                </a:solidFill>
                <a:latin typeface="微软雅黑" pitchFamily="34" charset="0"/>
                <a:ea typeface="微软雅黑" pitchFamily="34" charset="-122"/>
                <a:cs typeface="微软雅黑" pitchFamily="34" charset="-120"/>
              </a:rPr>
              <a:t>周边国家应该(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6_1#011e496a5.bracket?pid=0cda8fd48&amp;color=0,0,0&amp;vpa=19&amp;vtp=1"/>
          <p:cNvSpPr/>
          <p:nvPr/>
        </p:nvSpPr>
        <p:spPr>
          <a:xfrm>
            <a:off x="7251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65_2#011e496a5.choices?pid=0cda8fd4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A.禁止使用含</a:t>
            </a:r>
            <a:r>
              <a:rPr lang="en-US" altLang="zh-CN" sz="2000" b="0" i="0">
                <a:solidFill>
                  <a:srgbClr val="000000"/>
                </a:solidFill>
                <a:latin typeface="微软雅黑" pitchFamily="34" charset="0"/>
                <a:ea typeface="微软雅黑" pitchFamily="34" charset="-122"/>
                <a:cs typeface="微软雅黑" pitchFamily="34" charset="-120"/>
              </a:rPr>
              <a:t>POPs的农药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.对青藏高原地区进行经济赔偿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C.调整优化能源消费结构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.建设工程设施阻断POPs的输出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67_1#011e496a5?vop=1&amp;pid=0cda8fd4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本题考查跨国污染问题的应对措施。禁止使用含POPs的农药虽然能减少一部分POPs</a:t>
            </a:r>
            <a:r>
              <a:rPr lang="en-US" altLang="zh-CN" sz="2000" b="0" i="0">
                <a:solidFill>
                  <a:srgbClr val="000000"/>
                </a:solidFill>
                <a:latin typeface="微软雅黑" pitchFamily="34" charset="0"/>
                <a:ea typeface="微软雅黑" pitchFamily="34" charset="-122"/>
                <a:cs typeface="微软雅黑" pitchFamily="34" charset="-120"/>
              </a:rPr>
              <a:t>来源，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但会影响农业生产</a:t>
            </a:r>
            <a:r>
              <a:rPr lang="en-US" altLang="zh-CN" sz="2000" b="0" i="0" dirty="0">
                <a:solidFill>
                  <a:srgbClr val="000000"/>
                </a:solidFill>
                <a:latin typeface="微软雅黑" pitchFamily="34" charset="0"/>
                <a:ea typeface="微软雅黑" pitchFamily="34" charset="-122"/>
                <a:cs typeface="微软雅黑" pitchFamily="34" charset="-120"/>
              </a:rPr>
              <a:t>，可行性低，A错误；</a:t>
            </a:r>
            <a:r>
              <a:rPr lang="en-US" altLang="zh-CN" sz="2000" b="0" i="0">
                <a:solidFill>
                  <a:srgbClr val="000000"/>
                </a:solidFill>
                <a:latin typeface="微软雅黑" pitchFamily="34" charset="0"/>
                <a:ea typeface="微软雅黑" pitchFamily="34" charset="-122"/>
                <a:cs typeface="微软雅黑" pitchFamily="34" charset="-120"/>
              </a:rPr>
              <a:t>对青藏高原地区进行经济赔偿并不能从根源上减少POPs</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跨境污染</a:t>
            </a:r>
            <a:r>
              <a:rPr lang="en-US" altLang="zh-CN" sz="2000" b="0" i="0" dirty="0">
                <a:solidFill>
                  <a:srgbClr val="000000"/>
                </a:solidFill>
                <a:latin typeface="微软雅黑" pitchFamily="34" charset="0"/>
                <a:ea typeface="微软雅黑" pitchFamily="34" charset="-122"/>
                <a:cs typeface="微软雅黑" pitchFamily="34" charset="-120"/>
              </a:rPr>
              <a:t>，没有解决污染问题，B错误；调整优化能源消费结构，减少化石燃料的使用</a:t>
            </a:r>
            <a:r>
              <a:rPr lang="en-US" altLang="zh-CN" sz="2000" b="0" i="0">
                <a:solidFill>
                  <a:srgbClr val="000000"/>
                </a:solidFill>
                <a:latin typeface="微软雅黑" pitchFamily="34" charset="0"/>
                <a:ea typeface="微软雅黑" pitchFamily="34" charset="-122"/>
                <a:cs typeface="微软雅黑" pitchFamily="34" charset="-120"/>
              </a:rPr>
              <a:t>，可以从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源头上减少</a:t>
            </a:r>
            <a:r>
              <a:rPr lang="en-US" altLang="zh-CN" sz="2000" b="0" i="0" dirty="0">
                <a:solidFill>
                  <a:srgbClr val="000000"/>
                </a:solidFill>
                <a:latin typeface="微软雅黑" pitchFamily="34" charset="0"/>
                <a:ea typeface="微软雅黑" pitchFamily="34" charset="-122"/>
                <a:cs typeface="微软雅黑" pitchFamily="34" charset="-120"/>
              </a:rPr>
              <a:t>POPs的排放，进而减轻青藏高原地区的POPs跨境污染，C正确</a:t>
            </a:r>
            <a:r>
              <a:rPr lang="en-US" altLang="zh-CN" sz="2000" b="0" i="0">
                <a:solidFill>
                  <a:srgbClr val="000000"/>
                </a:solidFill>
                <a:latin typeface="微软雅黑" pitchFamily="34" charset="0"/>
                <a:ea typeface="微软雅黑" pitchFamily="34" charset="-122"/>
                <a:cs typeface="微软雅黑" pitchFamily="34" charset="-120"/>
              </a:rPr>
              <a:t>；建设工程设施阻断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POPs</a:t>
            </a:r>
            <a:r>
              <a:rPr lang="en-US" altLang="zh-CN" sz="2000" b="0" i="0" dirty="0">
                <a:solidFill>
                  <a:srgbClr val="000000"/>
                </a:solidFill>
                <a:latin typeface="微软雅黑" pitchFamily="34" charset="0"/>
                <a:ea typeface="微软雅黑" pitchFamily="34" charset="-122"/>
                <a:cs typeface="微软雅黑" pitchFamily="34" charset="-120"/>
              </a:rPr>
              <a:t>的输出不现实，POPs是通过大气传输的，难以用工程设施阻断，D错误。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AS.67_2#011e496a5?vop=1&amp;pid=0cda8fd48&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解答本题的关键在于从区域整体性的角度出发看待跨境污染转移事件</a:t>
            </a:r>
            <a:r>
              <a:rPr lang="en-US" altLang="zh-CN" sz="2000" b="0" i="0">
                <a:solidFill>
                  <a:srgbClr val="000000"/>
                </a:solidFill>
                <a:latin typeface="微软雅黑" pitchFamily="34" charset="0"/>
                <a:ea typeface="微软雅黑" pitchFamily="34" charset="-122"/>
                <a:cs typeface="微软雅黑" pitchFamily="34" charset="-120"/>
              </a:rPr>
              <a:t>。青藏高原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虽然自身的污染排放非常有限</a:t>
            </a:r>
            <a:r>
              <a:rPr lang="en-US" altLang="zh-CN" sz="2000" b="0" i="0" dirty="0">
                <a:solidFill>
                  <a:srgbClr val="000000"/>
                </a:solidFill>
                <a:latin typeface="微软雅黑" pitchFamily="34" charset="0"/>
                <a:ea typeface="微软雅黑" pitchFamily="34" charset="-122"/>
                <a:cs typeface="微软雅黑" pitchFamily="34" charset="-120"/>
              </a:rPr>
              <a:t>，但其周边多是人口聚集、污染物排放量大的国家和地区</a:t>
            </a:r>
            <a:r>
              <a:rPr lang="en-US" altLang="zh-CN" sz="2000" b="0" i="0">
                <a:solidFill>
                  <a:srgbClr val="000000"/>
                </a:solidFill>
                <a:latin typeface="微软雅黑" pitchFamily="34" charset="0"/>
                <a:ea typeface="微软雅黑" pitchFamily="34" charset="-122"/>
                <a:cs typeface="微软雅黑" pitchFamily="34" charset="-120"/>
              </a:rPr>
              <a:t>，这些国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家和地区排放的污染物随大气环流输送到青藏高原</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，从区域尺度分析青藏高原污染物的空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间分布特征</a:t>
            </a:r>
            <a:r>
              <a:rPr lang="en-US" altLang="zh-CN" sz="2000" b="0" i="0" dirty="0">
                <a:solidFill>
                  <a:srgbClr val="000000"/>
                </a:solidFill>
                <a:latin typeface="微软雅黑" pitchFamily="34" charset="0"/>
                <a:ea typeface="微软雅黑" pitchFamily="34" charset="-122"/>
                <a:cs typeface="微软雅黑" pitchFamily="34" charset="-120"/>
              </a:rPr>
              <a:t>，探索不同气候环境要素与污染分布之间的关系，是研究污染物传输机制的重要基础。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3eb4a7f78?vop=1&amp;pid=cc67e997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本题考查对《生物多样性公约》的理解。根据材料提示，《生物多样性公约</a:t>
            </a:r>
            <a:r>
              <a:rPr lang="en-US" altLang="zh-CN" sz="2000" b="0" i="0">
                <a:solidFill>
                  <a:srgbClr val="000000"/>
                </a:solidFill>
                <a:latin typeface="微软雅黑" pitchFamily="34" charset="0"/>
                <a:ea typeface="微软雅黑" pitchFamily="34" charset="-122"/>
                <a:cs typeface="微软雅黑" pitchFamily="34" charset="-120"/>
              </a:rPr>
              <a:t>》具有法律效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，负有相同的国际义务且构成我国环境法规体系，但不是制定《中华人民共和国宪法》</a:t>
            </a:r>
            <a:r>
              <a:rPr lang="en-US" altLang="zh-CN" sz="2000" b="0" i="0">
                <a:solidFill>
                  <a:srgbClr val="000000"/>
                </a:solidFill>
                <a:latin typeface="微软雅黑" pitchFamily="34" charset="0"/>
                <a:ea typeface="微软雅黑" pitchFamily="34" charset="-122"/>
                <a:cs typeface="微软雅黑" pitchFamily="34" charset="-120"/>
              </a:rPr>
              <a:t>的依据。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dirty="0">
                <a:solidFill>
                  <a:srgbClr val="000000"/>
                </a:solidFill>
                <a:latin typeface="微软雅黑" pitchFamily="34" charset="0"/>
                <a:ea typeface="微软雅黑" pitchFamily="34" charset="-122"/>
                <a:cs typeface="微软雅黑" pitchFamily="34" charset="-120"/>
              </a:rPr>
              <a:t>正确，④错误。故选D。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787419"/>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TotalTime>
  <Words>1853</Words>
  <Application>Microsoft Office PowerPoint</Application>
  <PresentationFormat>宽屏</PresentationFormat>
  <Paragraphs>277</Paragraphs>
  <Slides>73</Slides>
  <Notes>53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73</vt:i4>
      </vt:variant>
    </vt:vector>
  </HeadingPairs>
  <TitlesOfParts>
    <vt:vector size="81"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2025-10-22T00:31:18Z</dcterms:created>
  <dcterms:modified xsi:type="dcterms:W3CDTF">2025-10-22T00:43:37Z</dcterms:modified>
  <cp:category/>
  <cp:contentStatus/>
</cp:coreProperties>
</file>